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396" r:id="rId2"/>
    <p:sldId id="397" r:id="rId3"/>
    <p:sldId id="309" r:id="rId4"/>
    <p:sldId id="308" r:id="rId5"/>
    <p:sldId id="400" r:id="rId6"/>
    <p:sldId id="261" r:id="rId7"/>
    <p:sldId id="406" r:id="rId8"/>
    <p:sldId id="401" r:id="rId9"/>
    <p:sldId id="334" r:id="rId10"/>
    <p:sldId id="403" r:id="rId11"/>
    <p:sldId id="402" r:id="rId12"/>
    <p:sldId id="306" r:id="rId13"/>
    <p:sldId id="404" r:id="rId14"/>
    <p:sldId id="307" r:id="rId15"/>
    <p:sldId id="263" r:id="rId16"/>
    <p:sldId id="357" r:id="rId17"/>
    <p:sldId id="358" r:id="rId18"/>
    <p:sldId id="359" r:id="rId19"/>
    <p:sldId id="407" r:id="rId20"/>
    <p:sldId id="321" r:id="rId21"/>
    <p:sldId id="322" r:id="rId22"/>
    <p:sldId id="323" r:id="rId23"/>
    <p:sldId id="324" r:id="rId24"/>
    <p:sldId id="326" r:id="rId25"/>
    <p:sldId id="327" r:id="rId26"/>
    <p:sldId id="328" r:id="rId27"/>
    <p:sldId id="329" r:id="rId28"/>
    <p:sldId id="330" r:id="rId29"/>
    <p:sldId id="331" r:id="rId30"/>
    <p:sldId id="408" r:id="rId31"/>
    <p:sldId id="398"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6"/>
    <a:srgbClr val="9A002C"/>
    <a:srgbClr val="F0EFEE"/>
    <a:srgbClr val="F1EEED"/>
    <a:srgbClr val="E6D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609B8-6FCC-4703-BEF4-C93B125C8816}" type="datetimeFigureOut">
              <a:rPr lang="de-DE" smtClean="0"/>
              <a:t>31.10.2023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8FE67-87B3-494A-A399-B7A28E484B8E}" type="slidenum">
              <a:rPr lang="de-DE" smtClean="0"/>
              <a:t>‹Nr.›</a:t>
            </a:fld>
            <a:endParaRPr lang="de-DE"/>
          </a:p>
        </p:txBody>
      </p:sp>
    </p:spTree>
    <p:extLst>
      <p:ext uri="{BB962C8B-B14F-4D97-AF65-F5344CB8AC3E}">
        <p14:creationId xmlns:p14="http://schemas.microsoft.com/office/powerpoint/2010/main" val="425216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AF8EA-BFD5-41BE-B857-72B8CD71E9B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C55EA3F-AF3B-45E2-AC7D-288758923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E04974-2AF1-4D96-9692-568E3F36F987}"/>
              </a:ext>
            </a:extLst>
          </p:cNvPr>
          <p:cNvSpPr>
            <a:spLocks noGrp="1"/>
          </p:cNvSpPr>
          <p:nvPr>
            <p:ph type="dt" sz="half" idx="10"/>
          </p:nvPr>
        </p:nvSpPr>
        <p:spPr/>
        <p:txBody>
          <a:bodyPr/>
          <a:lstStyle/>
          <a:p>
            <a:fld id="{A85A1593-5E35-4808-9FA1-1E6786F6E268}" type="datetime1">
              <a:rPr lang="de-DE" smtClean="0"/>
              <a:t>31.10.2023</a:t>
            </a:fld>
            <a:endParaRPr lang="de-DE"/>
          </a:p>
        </p:txBody>
      </p:sp>
      <p:sp>
        <p:nvSpPr>
          <p:cNvPr id="5" name="Fußzeilenplatzhalter 4">
            <a:extLst>
              <a:ext uri="{FF2B5EF4-FFF2-40B4-BE49-F238E27FC236}">
                <a16:creationId xmlns:a16="http://schemas.microsoft.com/office/drawing/2014/main" id="{1E68DE24-63B9-4C43-B4C4-F832B4325DB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AC4544F-34F4-49BF-B42A-97158EECED34}"/>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279293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BC038-7288-4384-AF1A-B26476FDF90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B427F5C-3DFF-4E36-80BE-056F11BB71D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0443F80-CC19-4963-A38B-46F6FD7E2F0E}"/>
              </a:ext>
            </a:extLst>
          </p:cNvPr>
          <p:cNvSpPr>
            <a:spLocks noGrp="1"/>
          </p:cNvSpPr>
          <p:nvPr>
            <p:ph type="dt" sz="half" idx="10"/>
          </p:nvPr>
        </p:nvSpPr>
        <p:spPr/>
        <p:txBody>
          <a:bodyPr/>
          <a:lstStyle/>
          <a:p>
            <a:fld id="{1AE196C9-2424-43B7-AD1D-FAB74D9871ED}" type="datetime1">
              <a:rPr lang="de-DE" smtClean="0"/>
              <a:t>31.10.2023</a:t>
            </a:fld>
            <a:endParaRPr lang="de-DE"/>
          </a:p>
        </p:txBody>
      </p:sp>
      <p:sp>
        <p:nvSpPr>
          <p:cNvPr id="5" name="Fußzeilenplatzhalter 4">
            <a:extLst>
              <a:ext uri="{FF2B5EF4-FFF2-40B4-BE49-F238E27FC236}">
                <a16:creationId xmlns:a16="http://schemas.microsoft.com/office/drawing/2014/main" id="{7F34E603-AF2C-412C-B161-21558903CB9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BF6B92-C4D0-4E43-B556-CEC76FA86042}"/>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95515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8F35C83-D14B-4B2F-B4F3-65CA82749DA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EDB3673-631F-481D-A875-8F602A0990A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FF8CBD2-A17E-4C8C-B088-C23C9130CE68}"/>
              </a:ext>
            </a:extLst>
          </p:cNvPr>
          <p:cNvSpPr>
            <a:spLocks noGrp="1"/>
          </p:cNvSpPr>
          <p:nvPr>
            <p:ph type="dt" sz="half" idx="10"/>
          </p:nvPr>
        </p:nvSpPr>
        <p:spPr/>
        <p:txBody>
          <a:bodyPr/>
          <a:lstStyle/>
          <a:p>
            <a:fld id="{234D18BC-D526-45F6-A756-7BE6662062F6}" type="datetime1">
              <a:rPr lang="de-DE" smtClean="0"/>
              <a:t>31.10.2023</a:t>
            </a:fld>
            <a:endParaRPr lang="de-DE"/>
          </a:p>
        </p:txBody>
      </p:sp>
      <p:sp>
        <p:nvSpPr>
          <p:cNvPr id="5" name="Fußzeilenplatzhalter 4">
            <a:extLst>
              <a:ext uri="{FF2B5EF4-FFF2-40B4-BE49-F238E27FC236}">
                <a16:creationId xmlns:a16="http://schemas.microsoft.com/office/drawing/2014/main" id="{F864DDA8-6A87-49B2-A0F0-BAADD5A7AF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EC4E7C-BDC2-4706-8EC0-D4AC957A7A1D}"/>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429076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39D4A-6E69-49AE-B684-E50B3FCE8A1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69EACC3-8471-4B2C-AB9B-E3A9238B6A3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0F42811-8AEE-448C-AB38-A525AD656075}"/>
              </a:ext>
            </a:extLst>
          </p:cNvPr>
          <p:cNvSpPr>
            <a:spLocks noGrp="1"/>
          </p:cNvSpPr>
          <p:nvPr>
            <p:ph type="dt" sz="half" idx="10"/>
          </p:nvPr>
        </p:nvSpPr>
        <p:spPr/>
        <p:txBody>
          <a:bodyPr/>
          <a:lstStyle/>
          <a:p>
            <a:fld id="{9BBCDD4C-C899-4694-A794-75EDB6968501}" type="datetime1">
              <a:rPr lang="de-DE" smtClean="0"/>
              <a:t>31.10.2023</a:t>
            </a:fld>
            <a:endParaRPr lang="de-DE"/>
          </a:p>
        </p:txBody>
      </p:sp>
      <p:sp>
        <p:nvSpPr>
          <p:cNvPr id="5" name="Fußzeilenplatzhalter 4">
            <a:extLst>
              <a:ext uri="{FF2B5EF4-FFF2-40B4-BE49-F238E27FC236}">
                <a16:creationId xmlns:a16="http://schemas.microsoft.com/office/drawing/2014/main" id="{788F3591-F9AB-4D5E-B5F5-7BDAD565CC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D898333-FC93-4918-BBB4-477D4D955A3B}"/>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349295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7EF17-E8C7-474E-9B84-E7DA9DE02DB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8AB191C-06F1-4901-B941-B4D8ADA11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52C9BA1-59AF-4A1C-BDD0-E9234D6C9347}"/>
              </a:ext>
            </a:extLst>
          </p:cNvPr>
          <p:cNvSpPr>
            <a:spLocks noGrp="1"/>
          </p:cNvSpPr>
          <p:nvPr>
            <p:ph type="dt" sz="half" idx="10"/>
          </p:nvPr>
        </p:nvSpPr>
        <p:spPr/>
        <p:txBody>
          <a:bodyPr/>
          <a:lstStyle/>
          <a:p>
            <a:fld id="{4DD1E709-B9A4-4F8F-ABDC-2D0EB3E453F5}" type="datetime1">
              <a:rPr lang="de-DE" smtClean="0"/>
              <a:t>31.10.2023</a:t>
            </a:fld>
            <a:endParaRPr lang="de-DE"/>
          </a:p>
        </p:txBody>
      </p:sp>
      <p:sp>
        <p:nvSpPr>
          <p:cNvPr id="5" name="Fußzeilenplatzhalter 4">
            <a:extLst>
              <a:ext uri="{FF2B5EF4-FFF2-40B4-BE49-F238E27FC236}">
                <a16:creationId xmlns:a16="http://schemas.microsoft.com/office/drawing/2014/main" id="{F27AEA62-4DF8-46F0-8942-84426F56E6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E4186A2-5688-4775-986B-39EFB445FCA6}"/>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220505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8F03E-F3B9-4F9F-988D-8DE31C68D74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EAE04A0-3AAC-4076-8AD3-976AFE32B4A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FE1D7C7-0A2B-4A13-91C6-C597243B7B4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F2BC96C-4EF0-43E9-98F7-26F90B55EF35}"/>
              </a:ext>
            </a:extLst>
          </p:cNvPr>
          <p:cNvSpPr>
            <a:spLocks noGrp="1"/>
          </p:cNvSpPr>
          <p:nvPr>
            <p:ph type="dt" sz="half" idx="10"/>
          </p:nvPr>
        </p:nvSpPr>
        <p:spPr/>
        <p:txBody>
          <a:bodyPr/>
          <a:lstStyle/>
          <a:p>
            <a:fld id="{7AEE0472-24A6-4483-94AA-8715B803091E}" type="datetime1">
              <a:rPr lang="de-DE" smtClean="0"/>
              <a:t>31.10.2023</a:t>
            </a:fld>
            <a:endParaRPr lang="de-DE"/>
          </a:p>
        </p:txBody>
      </p:sp>
      <p:sp>
        <p:nvSpPr>
          <p:cNvPr id="6" name="Fußzeilenplatzhalter 5">
            <a:extLst>
              <a:ext uri="{FF2B5EF4-FFF2-40B4-BE49-F238E27FC236}">
                <a16:creationId xmlns:a16="http://schemas.microsoft.com/office/drawing/2014/main" id="{E4EB9779-97CD-4472-8C68-0BB446A5BDE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943F824-9536-403E-90C9-CC69FD8F169A}"/>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415187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81248-8D0D-4D22-8070-6C7FAECA650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CC4557D-788A-49E6-B8E2-5FE69A1803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8F649F3-8199-4B3B-B5D8-DB355D0211B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23BCF84-03D5-4173-A72A-F20BA611B2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592D86D-77E3-49A8-8F13-EBDB855A81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DD2AFB8-A33B-45D4-BB1F-83D48CA66A27}"/>
              </a:ext>
            </a:extLst>
          </p:cNvPr>
          <p:cNvSpPr>
            <a:spLocks noGrp="1"/>
          </p:cNvSpPr>
          <p:nvPr>
            <p:ph type="dt" sz="half" idx="10"/>
          </p:nvPr>
        </p:nvSpPr>
        <p:spPr/>
        <p:txBody>
          <a:bodyPr/>
          <a:lstStyle/>
          <a:p>
            <a:fld id="{28A3BF48-ADB5-471E-968E-77053EBCB7A0}" type="datetime1">
              <a:rPr lang="de-DE" smtClean="0"/>
              <a:t>31.10.2023</a:t>
            </a:fld>
            <a:endParaRPr lang="de-DE"/>
          </a:p>
        </p:txBody>
      </p:sp>
      <p:sp>
        <p:nvSpPr>
          <p:cNvPr id="8" name="Fußzeilenplatzhalter 7">
            <a:extLst>
              <a:ext uri="{FF2B5EF4-FFF2-40B4-BE49-F238E27FC236}">
                <a16:creationId xmlns:a16="http://schemas.microsoft.com/office/drawing/2014/main" id="{09616900-E561-4B69-8BB4-BF4494C6409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1B2D3BB-05BE-4026-AC28-04C1A104BD5F}"/>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28515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9CF79-D846-44A1-B16B-FEBFD79D885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0AEDDEF-843D-4E45-9C06-49ABA80DD0A5}"/>
              </a:ext>
            </a:extLst>
          </p:cNvPr>
          <p:cNvSpPr>
            <a:spLocks noGrp="1"/>
          </p:cNvSpPr>
          <p:nvPr>
            <p:ph type="dt" sz="half" idx="10"/>
          </p:nvPr>
        </p:nvSpPr>
        <p:spPr/>
        <p:txBody>
          <a:bodyPr/>
          <a:lstStyle/>
          <a:p>
            <a:fld id="{CC49FEF2-599A-45C8-A9A6-6115BE3F6F2E}" type="datetime1">
              <a:rPr lang="de-DE" smtClean="0"/>
              <a:t>31.10.2023</a:t>
            </a:fld>
            <a:endParaRPr lang="de-DE"/>
          </a:p>
        </p:txBody>
      </p:sp>
      <p:sp>
        <p:nvSpPr>
          <p:cNvPr id="4" name="Fußzeilenplatzhalter 3">
            <a:extLst>
              <a:ext uri="{FF2B5EF4-FFF2-40B4-BE49-F238E27FC236}">
                <a16:creationId xmlns:a16="http://schemas.microsoft.com/office/drawing/2014/main" id="{5E4B2157-BFE6-42FD-927E-7373C97E0CD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4CE0F2-B878-49A9-B9C9-526BF98BD7EA}"/>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133807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9877C6-8CBC-4A06-A13C-983DE3A330EE}"/>
              </a:ext>
            </a:extLst>
          </p:cNvPr>
          <p:cNvSpPr>
            <a:spLocks noGrp="1"/>
          </p:cNvSpPr>
          <p:nvPr>
            <p:ph type="dt" sz="half" idx="10"/>
          </p:nvPr>
        </p:nvSpPr>
        <p:spPr/>
        <p:txBody>
          <a:bodyPr/>
          <a:lstStyle/>
          <a:p>
            <a:fld id="{292A2F94-559C-4518-B5E6-302E5467F16E}" type="datetime1">
              <a:rPr lang="de-DE" smtClean="0"/>
              <a:t>31.10.2023</a:t>
            </a:fld>
            <a:endParaRPr lang="de-DE"/>
          </a:p>
        </p:txBody>
      </p:sp>
      <p:sp>
        <p:nvSpPr>
          <p:cNvPr id="3" name="Fußzeilenplatzhalter 2">
            <a:extLst>
              <a:ext uri="{FF2B5EF4-FFF2-40B4-BE49-F238E27FC236}">
                <a16:creationId xmlns:a16="http://schemas.microsoft.com/office/drawing/2014/main" id="{AB97D564-D3B3-4FF1-B04A-5DC8CA55B4D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C6DB98C-4DB2-4F8C-B41C-F83D4E550A7D}"/>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317572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637F3-0331-4708-BC1C-C0D4620BA7C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CBB2D95-9FE4-4B9A-A240-3BBE10C6A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8B29987-0B41-4BE1-8D1C-C031A2EA3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6CB8C91-2090-47AE-8416-E9BC3347AF55}"/>
              </a:ext>
            </a:extLst>
          </p:cNvPr>
          <p:cNvSpPr>
            <a:spLocks noGrp="1"/>
          </p:cNvSpPr>
          <p:nvPr>
            <p:ph type="dt" sz="half" idx="10"/>
          </p:nvPr>
        </p:nvSpPr>
        <p:spPr/>
        <p:txBody>
          <a:bodyPr/>
          <a:lstStyle/>
          <a:p>
            <a:fld id="{C46FB458-951B-43FD-91C7-5081B09A44D5}" type="datetime1">
              <a:rPr lang="de-DE" smtClean="0"/>
              <a:t>31.10.2023</a:t>
            </a:fld>
            <a:endParaRPr lang="de-DE"/>
          </a:p>
        </p:txBody>
      </p:sp>
      <p:sp>
        <p:nvSpPr>
          <p:cNvPr id="6" name="Fußzeilenplatzhalter 5">
            <a:extLst>
              <a:ext uri="{FF2B5EF4-FFF2-40B4-BE49-F238E27FC236}">
                <a16:creationId xmlns:a16="http://schemas.microsoft.com/office/drawing/2014/main" id="{02AB5702-2407-4F3D-8C9C-5489409DE8E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B095858-48D0-46A8-A26C-52E0FE8CE560}"/>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385273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E3C5F-06CF-435C-91C0-E88C10F7E3A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B305E14-1F8F-4808-B1E8-CFF343342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8AA2E15-6A8D-45C7-A39B-A268B25C5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34BE792-9A33-4EB2-A9DF-BB3917D1C29E}"/>
              </a:ext>
            </a:extLst>
          </p:cNvPr>
          <p:cNvSpPr>
            <a:spLocks noGrp="1"/>
          </p:cNvSpPr>
          <p:nvPr>
            <p:ph type="dt" sz="half" idx="10"/>
          </p:nvPr>
        </p:nvSpPr>
        <p:spPr/>
        <p:txBody>
          <a:bodyPr/>
          <a:lstStyle/>
          <a:p>
            <a:fld id="{6D8ADBBA-3DA7-4011-AFB6-908CB67486F0}" type="datetime1">
              <a:rPr lang="de-DE" smtClean="0"/>
              <a:t>31.10.2023</a:t>
            </a:fld>
            <a:endParaRPr lang="de-DE"/>
          </a:p>
        </p:txBody>
      </p:sp>
      <p:sp>
        <p:nvSpPr>
          <p:cNvPr id="6" name="Fußzeilenplatzhalter 5">
            <a:extLst>
              <a:ext uri="{FF2B5EF4-FFF2-40B4-BE49-F238E27FC236}">
                <a16:creationId xmlns:a16="http://schemas.microsoft.com/office/drawing/2014/main" id="{E3255CFC-6AA7-4C26-AFE0-2E798EBBC57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E0EE4-6930-4B30-9E02-B287BE92DDE0}"/>
              </a:ext>
            </a:extLst>
          </p:cNvPr>
          <p:cNvSpPr>
            <a:spLocks noGrp="1"/>
          </p:cNvSpPr>
          <p:nvPr>
            <p:ph type="sldNum" sz="quarter" idx="12"/>
          </p:nvPr>
        </p:nvSpPr>
        <p:spPr/>
        <p:txBody>
          <a:bodyPr/>
          <a:lstStyle/>
          <a:p>
            <a:fld id="{F891BC96-023C-40CA-9D96-FD10E2C47EBC}" type="slidenum">
              <a:rPr lang="de-DE" smtClean="0"/>
              <a:t>‹Nr.›</a:t>
            </a:fld>
            <a:endParaRPr lang="de-DE"/>
          </a:p>
        </p:txBody>
      </p:sp>
    </p:spTree>
    <p:extLst>
      <p:ext uri="{BB962C8B-B14F-4D97-AF65-F5344CB8AC3E}">
        <p14:creationId xmlns:p14="http://schemas.microsoft.com/office/powerpoint/2010/main" val="423884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BAB0771-5B55-4877-9A01-3B37FC1A20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6534397-3D23-42E3-A31B-56BF24E2C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97F9A2-887C-41E1-B585-33787C718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35E0F-4268-461A-A532-06AC24467906}" type="datetime1">
              <a:rPr lang="de-DE" smtClean="0"/>
              <a:t>31.10.2023</a:t>
            </a:fld>
            <a:endParaRPr lang="de-DE"/>
          </a:p>
        </p:txBody>
      </p:sp>
      <p:sp>
        <p:nvSpPr>
          <p:cNvPr id="5" name="Fußzeilenplatzhalter 4">
            <a:extLst>
              <a:ext uri="{FF2B5EF4-FFF2-40B4-BE49-F238E27FC236}">
                <a16:creationId xmlns:a16="http://schemas.microsoft.com/office/drawing/2014/main" id="{28351CF5-60ED-45BF-B6E1-10FFB43BD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707076E-9AF6-4716-B010-2D3750BA2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1BC96-023C-40CA-9D96-FD10E2C47EBC}" type="slidenum">
              <a:rPr lang="de-DE" smtClean="0"/>
              <a:t>‹Nr.›</a:t>
            </a:fld>
            <a:endParaRPr lang="de-DE"/>
          </a:p>
        </p:txBody>
      </p:sp>
    </p:spTree>
    <p:extLst>
      <p:ext uri="{BB962C8B-B14F-4D97-AF65-F5344CB8AC3E}">
        <p14:creationId xmlns:p14="http://schemas.microsoft.com/office/powerpoint/2010/main" val="3950654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drinnen, Person enthält.&#10;&#10;Automatisch generierte Beschreibung">
            <a:extLst>
              <a:ext uri="{FF2B5EF4-FFF2-40B4-BE49-F238E27FC236}">
                <a16:creationId xmlns:a16="http://schemas.microsoft.com/office/drawing/2014/main" id="{1127F8E0-A709-47DE-B0FD-E8890C2BE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252" y="-2962657"/>
            <a:ext cx="17573178" cy="26359769"/>
          </a:xfrm>
          <a:prstGeom prst="rect">
            <a:avLst/>
          </a:prstGeom>
        </p:spPr>
      </p:pic>
      <p:sp>
        <p:nvSpPr>
          <p:cNvPr id="10" name="Textfeld 9">
            <a:extLst>
              <a:ext uri="{FF2B5EF4-FFF2-40B4-BE49-F238E27FC236}">
                <a16:creationId xmlns:a16="http://schemas.microsoft.com/office/drawing/2014/main" id="{8F73284B-8933-4C0D-A677-150AB1A58022}"/>
              </a:ext>
            </a:extLst>
          </p:cNvPr>
          <p:cNvSpPr txBox="1"/>
          <p:nvPr/>
        </p:nvSpPr>
        <p:spPr>
          <a:xfrm>
            <a:off x="3743325" y="3198346"/>
            <a:ext cx="8448675" cy="923330"/>
          </a:xfrm>
          <a:prstGeom prst="rect">
            <a:avLst/>
          </a:prstGeom>
          <a:noFill/>
        </p:spPr>
        <p:txBody>
          <a:bodyPr wrap="square" rtlCol="0">
            <a:spAutoFit/>
          </a:bodyPr>
          <a:lstStyle/>
          <a:p>
            <a:pPr algn="r"/>
            <a:r>
              <a:rPr lang="de-DE" i="1" dirty="0"/>
              <a:t>Feministische Technikphilosophie, KI und die feministische Evaluation von Technologien</a:t>
            </a:r>
          </a:p>
          <a:p>
            <a:pPr algn="r"/>
            <a:r>
              <a:rPr lang="de-DE" dirty="0"/>
              <a:t>IG </a:t>
            </a:r>
            <a:r>
              <a:rPr lang="de-DE" dirty="0" err="1"/>
              <a:t>Fem</a:t>
            </a:r>
            <a:endParaRPr lang="de-DE" dirty="0"/>
          </a:p>
          <a:p>
            <a:pPr algn="r"/>
            <a:r>
              <a:rPr lang="de-DE" dirty="0"/>
              <a:t>3. November 2023, digital</a:t>
            </a:r>
            <a:endParaRPr lang="de-DE" i="1" dirty="0"/>
          </a:p>
        </p:txBody>
      </p:sp>
      <p:sp>
        <p:nvSpPr>
          <p:cNvPr id="12" name="Foliennummernplatzhalter 11">
            <a:extLst>
              <a:ext uri="{FF2B5EF4-FFF2-40B4-BE49-F238E27FC236}">
                <a16:creationId xmlns:a16="http://schemas.microsoft.com/office/drawing/2014/main" id="{A36E85F9-6A70-47C6-AD2B-B67252FE77CE}"/>
              </a:ext>
            </a:extLst>
          </p:cNvPr>
          <p:cNvSpPr>
            <a:spLocks noGrp="1"/>
          </p:cNvSpPr>
          <p:nvPr>
            <p:ph type="sldNum" sz="quarter" idx="12"/>
          </p:nvPr>
        </p:nvSpPr>
        <p:spPr/>
        <p:txBody>
          <a:bodyPr/>
          <a:lstStyle/>
          <a:p>
            <a:fld id="{F891BC96-023C-40CA-9D96-FD10E2C47EBC}" type="slidenum">
              <a:rPr lang="de-DE" smtClean="0"/>
              <a:t>1</a:t>
            </a:fld>
            <a:endParaRPr lang="de-DE"/>
          </a:p>
        </p:txBody>
      </p:sp>
      <p:pic>
        <p:nvPicPr>
          <p:cNvPr id="2" name="Inhaltsplatzhalter 4">
            <a:extLst>
              <a:ext uri="{FF2B5EF4-FFF2-40B4-BE49-F238E27FC236}">
                <a16:creationId xmlns:a16="http://schemas.microsoft.com/office/drawing/2014/main" id="{A0213F39-0AB9-2711-AE40-D1AC370EC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38" y="123825"/>
            <a:ext cx="2584377" cy="1365450"/>
          </a:xfrm>
          <a:prstGeom prst="rect">
            <a:avLst/>
          </a:prstGeom>
          <a:solidFill>
            <a:srgbClr val="9A002C"/>
          </a:solidFill>
        </p:spPr>
      </p:pic>
      <p:pic>
        <p:nvPicPr>
          <p:cNvPr id="5" name="Grafik 4" descr="Ein Bild, das Text, Schrift, Screenshot, Design enthält.&#10;&#10;Automatisch generierte Beschreibung">
            <a:extLst>
              <a:ext uri="{FF2B5EF4-FFF2-40B4-BE49-F238E27FC236}">
                <a16:creationId xmlns:a16="http://schemas.microsoft.com/office/drawing/2014/main" id="{D019ADC0-13F4-77F6-BD6B-471828459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973" y="123825"/>
            <a:ext cx="3415207" cy="1366082"/>
          </a:xfrm>
          <a:prstGeom prst="rect">
            <a:avLst/>
          </a:prstGeom>
          <a:solidFill>
            <a:srgbClr val="009FD6"/>
          </a:solidFill>
          <a:ln>
            <a:solidFill>
              <a:srgbClr val="009FD6"/>
            </a:solidFill>
          </a:ln>
        </p:spPr>
      </p:pic>
      <p:sp>
        <p:nvSpPr>
          <p:cNvPr id="9" name="Textfeld 8">
            <a:extLst>
              <a:ext uri="{FF2B5EF4-FFF2-40B4-BE49-F238E27FC236}">
                <a16:creationId xmlns:a16="http://schemas.microsoft.com/office/drawing/2014/main" id="{2E896EC9-2CEA-4329-AB84-5ACEC548C9F9}"/>
              </a:ext>
            </a:extLst>
          </p:cNvPr>
          <p:cNvSpPr txBox="1"/>
          <p:nvPr/>
        </p:nvSpPr>
        <p:spPr>
          <a:xfrm>
            <a:off x="6843738" y="17014"/>
            <a:ext cx="5491332" cy="1815882"/>
          </a:xfrm>
          <a:prstGeom prst="rect">
            <a:avLst/>
          </a:prstGeom>
          <a:noFill/>
        </p:spPr>
        <p:txBody>
          <a:bodyPr wrap="square" rtlCol="0">
            <a:spAutoFit/>
          </a:bodyPr>
          <a:lstStyle/>
          <a:p>
            <a:r>
              <a:rPr lang="de-DE" sz="2200" b="1" cap="small" dirty="0">
                <a:solidFill>
                  <a:srgbClr val="009FD6"/>
                </a:solidFill>
              </a:rPr>
              <a:t>Prof. Dr. Janina Loh</a:t>
            </a:r>
            <a:r>
              <a:rPr lang="de-DE" dirty="0"/>
              <a:t>		</a:t>
            </a:r>
            <a:endParaRPr lang="de-DE" b="1" dirty="0">
              <a:solidFill>
                <a:schemeClr val="bg1"/>
              </a:solidFill>
            </a:endParaRPr>
          </a:p>
          <a:p>
            <a:r>
              <a:rPr lang="de-DE" dirty="0"/>
              <a:t>Stiftung Liebenau, Stabsstelle Ethik	</a:t>
            </a:r>
          </a:p>
          <a:p>
            <a:r>
              <a:rPr lang="de-DE" dirty="0"/>
              <a:t>Hon. Prof. </a:t>
            </a:r>
            <a:r>
              <a:rPr lang="de-DE" i="1" dirty="0"/>
              <a:t>Ethik der Technik und ihrer sozialen Kontexte</a:t>
            </a:r>
            <a:r>
              <a:rPr lang="de-DE" dirty="0"/>
              <a:t> </a:t>
            </a:r>
          </a:p>
          <a:p>
            <a:r>
              <a:rPr lang="de-DE" dirty="0"/>
              <a:t>H-BRS, Zentrum für Ethik und Verantwortung (ZEV)</a:t>
            </a:r>
          </a:p>
          <a:p>
            <a:r>
              <a:rPr lang="de-DE" dirty="0"/>
              <a:t>https://janinaloh.de </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a:t>mail@janinaloh.de 		</a:t>
            </a:r>
          </a:p>
        </p:txBody>
      </p:sp>
      <p:sp>
        <p:nvSpPr>
          <p:cNvPr id="13" name="Textfeld 12">
            <a:extLst>
              <a:ext uri="{FF2B5EF4-FFF2-40B4-BE49-F238E27FC236}">
                <a16:creationId xmlns:a16="http://schemas.microsoft.com/office/drawing/2014/main" id="{0670242B-2DF2-E579-5F75-C98A821C8D48}"/>
              </a:ext>
            </a:extLst>
          </p:cNvPr>
          <p:cNvSpPr txBox="1"/>
          <p:nvPr/>
        </p:nvSpPr>
        <p:spPr>
          <a:xfrm>
            <a:off x="0" y="1733550"/>
            <a:ext cx="12192000" cy="1365450"/>
          </a:xfrm>
          <a:prstGeom prst="rect">
            <a:avLst/>
          </a:prstGeom>
          <a:solidFill>
            <a:srgbClr val="009FD6"/>
          </a:solidFill>
          <a:ln>
            <a:solidFill>
              <a:srgbClr val="009FD6"/>
            </a:solidFill>
          </a:ln>
        </p:spPr>
        <p:txBody>
          <a:bodyPr wrap="square" rtlCol="0">
            <a:spAutoFit/>
          </a:bodyPr>
          <a:lstStyle/>
          <a:p>
            <a:endParaRPr lang="de-DE" dirty="0"/>
          </a:p>
        </p:txBody>
      </p:sp>
      <p:sp>
        <p:nvSpPr>
          <p:cNvPr id="14" name="Textfeld 13">
            <a:extLst>
              <a:ext uri="{FF2B5EF4-FFF2-40B4-BE49-F238E27FC236}">
                <a16:creationId xmlns:a16="http://schemas.microsoft.com/office/drawing/2014/main" id="{DA00BD9D-90B6-8BA2-5447-658BBE6004C4}"/>
              </a:ext>
            </a:extLst>
          </p:cNvPr>
          <p:cNvSpPr txBox="1"/>
          <p:nvPr/>
        </p:nvSpPr>
        <p:spPr>
          <a:xfrm>
            <a:off x="270933" y="1981200"/>
            <a:ext cx="11785600" cy="969496"/>
          </a:xfrm>
          <a:prstGeom prst="rect">
            <a:avLst/>
          </a:prstGeom>
          <a:solidFill>
            <a:srgbClr val="009FD6"/>
          </a:solidFill>
          <a:ln>
            <a:solidFill>
              <a:srgbClr val="009FD6"/>
            </a:solidFill>
          </a:ln>
        </p:spPr>
        <p:txBody>
          <a:bodyPr wrap="square" rtlCol="0">
            <a:spAutoFit/>
          </a:bodyPr>
          <a:lstStyle/>
          <a:p>
            <a:r>
              <a:rPr lang="de-DE" sz="3000" b="1" cap="small" dirty="0">
                <a:solidFill>
                  <a:schemeClr val="bg1"/>
                </a:solidFill>
              </a:rPr>
              <a:t>Feminismus, Technik und feministische Technikphilosophie</a:t>
            </a:r>
          </a:p>
          <a:p>
            <a:r>
              <a:rPr lang="de-DE" sz="2700" cap="small" dirty="0">
                <a:solidFill>
                  <a:schemeClr val="bg1"/>
                </a:solidFill>
              </a:rPr>
              <a:t>Input 1</a:t>
            </a:r>
          </a:p>
        </p:txBody>
      </p:sp>
    </p:spTree>
    <p:extLst>
      <p:ext uri="{BB962C8B-B14F-4D97-AF65-F5344CB8AC3E}">
        <p14:creationId xmlns:p14="http://schemas.microsoft.com/office/powerpoint/2010/main" val="191716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2.1 Minimaldefinition</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457200" lvl="0" indent="-457200">
              <a:lnSpc>
                <a:spcPct val="100000"/>
              </a:lnSpc>
              <a:spcBef>
                <a:spcPts val="0"/>
              </a:spcBef>
              <a:spcAft>
                <a:spcPts val="600"/>
              </a:spcAft>
              <a:buFont typeface="Courier New" panose="02070309020205020404" pitchFamily="49" charset="0"/>
              <a:buChar char="o"/>
            </a:pPr>
            <a:r>
              <a:rPr lang="de-DE" sz="2500" cap="small" dirty="0">
                <a:solidFill>
                  <a:srgbClr val="009FD6"/>
                </a:solidFill>
                <a:effectLst/>
                <a:latin typeface="Calibri" panose="020F0502020204030204" pitchFamily="34" charset="0"/>
                <a:ea typeface="Calibri" panose="020F0502020204030204" pitchFamily="34" charset="0"/>
                <a:cs typeface="Times New Roman" panose="02020603050405020304" pitchFamily="18" charset="0"/>
              </a:rPr>
              <a:t>Heteronormativität</a:t>
            </a:r>
            <a:r>
              <a:rPr lang="de-DE" sz="2500" dirty="0">
                <a:effectLst/>
                <a:latin typeface="Calibri" panose="020F0502020204030204" pitchFamily="34" charset="0"/>
                <a:ea typeface="Calibri" panose="020F0502020204030204" pitchFamily="34" charset="0"/>
                <a:cs typeface="Times New Roman" panose="02020603050405020304" pitchFamily="18" charset="0"/>
              </a:rPr>
              <a:t> bedeutet, Heterosexualität als Norm zur Ordnung der Geschlechterverhältnisse zu setzen. Vor dem Hintergrund der Annahme, dass es lediglich zwei Geschlechter gibt, dürfen Frauen* ausschließlich mit Männern* und diese ausschließlich mit Frauen* Beziehungen führen</a:t>
            </a:r>
            <a:r>
              <a:rPr lang="de-DE" sz="2500" dirty="0">
                <a:latin typeface="Calibri" panose="020F0502020204030204" pitchFamily="34" charset="0"/>
                <a:ea typeface="Calibri" panose="020F0502020204030204" pitchFamily="34" charset="0"/>
                <a:cs typeface="Times New Roman" panose="02020603050405020304" pitchFamily="18" charset="0"/>
              </a:rPr>
              <a:t>.</a:t>
            </a:r>
          </a:p>
          <a:p>
            <a:pPr marL="457200" lvl="0" indent="-457200">
              <a:lnSpc>
                <a:spcPct val="100000"/>
              </a:lnSpc>
              <a:spcBef>
                <a:spcPts val="0"/>
              </a:spcBef>
              <a:spcAft>
                <a:spcPts val="600"/>
              </a:spcAft>
              <a:buFont typeface="Courier New" panose="02070309020205020404" pitchFamily="49" charset="0"/>
              <a:buChar char="o"/>
            </a:pPr>
            <a:r>
              <a:rPr lang="de-DE" sz="2500" dirty="0">
                <a:effectLst/>
                <a:latin typeface="Calibri" panose="020F0502020204030204" pitchFamily="34" charset="0"/>
                <a:ea typeface="Calibri" panose="020F0502020204030204" pitchFamily="34" charset="0"/>
                <a:cs typeface="Times New Roman" panose="02020603050405020304" pitchFamily="18" charset="0"/>
              </a:rPr>
              <a:t>Der Begriff der </a:t>
            </a:r>
            <a:r>
              <a:rPr lang="de-DE" sz="2500" cap="small" dirty="0" err="1">
                <a:solidFill>
                  <a:srgbClr val="009FD6"/>
                </a:solidFill>
                <a:effectLst/>
                <a:latin typeface="Calibri" panose="020F0502020204030204" pitchFamily="34" charset="0"/>
                <a:ea typeface="Calibri" panose="020F0502020204030204" pitchFamily="34" charset="0"/>
                <a:cs typeface="Times New Roman" panose="02020603050405020304" pitchFamily="18" charset="0"/>
              </a:rPr>
              <a:t>Amatonormativität</a:t>
            </a:r>
            <a:r>
              <a:rPr lang="de-DE" sz="2500" dirty="0">
                <a:effectLst/>
                <a:latin typeface="Calibri" panose="020F0502020204030204" pitchFamily="34" charset="0"/>
                <a:ea typeface="Calibri" panose="020F0502020204030204" pitchFamily="34" charset="0"/>
                <a:cs typeface="Times New Roman" panose="02020603050405020304" pitchFamily="18" charset="0"/>
              </a:rPr>
              <a:t> fügt der Heteronormativität nun noch die romantische Exklusivität hinzu: In patriarchalen Gesellschaften wird lediglich die dyadische, exklusive, monogame romantische Beziehung zwischen einer Frau* und einem Mann* als Norm verstanden. Nichtheterosexuelle und nichtmonogame Beziehungsformen werden üblicherweise als Ausnahmen und Abweichungen von der hetero- und </a:t>
            </a:r>
            <a:r>
              <a:rPr lang="de-DE" sz="2500" dirty="0" err="1">
                <a:effectLst/>
                <a:latin typeface="Calibri" panose="020F0502020204030204" pitchFamily="34" charset="0"/>
                <a:ea typeface="Calibri" panose="020F0502020204030204" pitchFamily="34" charset="0"/>
                <a:cs typeface="Times New Roman" panose="02020603050405020304" pitchFamily="18" charset="0"/>
              </a:rPr>
              <a:t>amatonormativen</a:t>
            </a:r>
            <a:r>
              <a:rPr lang="de-DE" sz="2500" dirty="0">
                <a:effectLst/>
                <a:latin typeface="Calibri" panose="020F0502020204030204" pitchFamily="34" charset="0"/>
                <a:ea typeface="Calibri" panose="020F0502020204030204" pitchFamily="34" charset="0"/>
                <a:cs typeface="Times New Roman" panose="02020603050405020304" pitchFamily="18" charset="0"/>
              </a:rPr>
              <a:t> Norm toleriert (und dabei vom Patriarchat moralisch sanktioniert und abgewertet).</a:t>
            </a:r>
            <a:endParaRPr lang="de-DE" sz="2500" dirty="0">
              <a:effectLst/>
              <a:ea typeface="Arial" panose="020B0604020202020204" pitchFamily="34" charset="0"/>
              <a:cs typeface="Cambria" panose="02040503050406030204" pitchFamily="18" charset="0"/>
            </a:endParaRP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10</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2. Feminismus</a:t>
            </a:r>
          </a:p>
        </p:txBody>
      </p:sp>
    </p:spTree>
    <p:extLst>
      <p:ext uri="{BB962C8B-B14F-4D97-AF65-F5344CB8AC3E}">
        <p14:creationId xmlns:p14="http://schemas.microsoft.com/office/powerpoint/2010/main" val="520929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2.2 Feministische Strömungen</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457200" lvl="0" indent="-457200">
              <a:lnSpc>
                <a:spcPct val="100000"/>
              </a:lnSpc>
              <a:spcBef>
                <a:spcPts val="0"/>
              </a:spcBef>
              <a:spcAft>
                <a:spcPts val="600"/>
              </a:spcAft>
              <a:buFont typeface="Courier New" panose="02070309020205020404" pitchFamily="49" charset="0"/>
              <a:buChar char="o"/>
            </a:pPr>
            <a:r>
              <a:rPr lang="de-DE" dirty="0">
                <a:effectLst/>
                <a:ea typeface="Arial" panose="020B0604020202020204" pitchFamily="34" charset="0"/>
                <a:cs typeface="Cambria" panose="02040503050406030204" pitchFamily="18" charset="0"/>
              </a:rPr>
              <a:t>Die einzelnen feministischen Strömungen unterscheiden sich so sehr in ihren Visionen und der Art und Weise ihrer Verwirklichung, dass es sinnvoller erscheint, immer im Plural, also von Feminism</a:t>
            </a:r>
            <a:r>
              <a:rPr lang="de-DE" i="1" dirty="0">
                <a:effectLst/>
                <a:ea typeface="Arial" panose="020B0604020202020204" pitchFamily="34" charset="0"/>
                <a:cs typeface="Cambria" panose="02040503050406030204" pitchFamily="18" charset="0"/>
              </a:rPr>
              <a:t>en</a:t>
            </a:r>
            <a:r>
              <a:rPr lang="de-DE" dirty="0">
                <a:effectLst/>
                <a:ea typeface="Arial" panose="020B0604020202020204" pitchFamily="34" charset="0"/>
                <a:cs typeface="Cambria" panose="02040503050406030204" pitchFamily="18" charset="0"/>
              </a:rPr>
              <a:t>, statt im Singular, von ›dem‹ Feminismus, zu sprechen. </a:t>
            </a:r>
          </a:p>
          <a:p>
            <a:pPr marL="457200" lvl="0" indent="-457200">
              <a:lnSpc>
                <a:spcPct val="100000"/>
              </a:lnSpc>
              <a:spcBef>
                <a:spcPts val="0"/>
              </a:spcBef>
              <a:spcAft>
                <a:spcPts val="600"/>
              </a:spcAft>
              <a:buFont typeface="Courier New" panose="02070309020205020404" pitchFamily="49" charset="0"/>
              <a:buChar char="o"/>
            </a:pPr>
            <a:r>
              <a:rPr lang="de-DE" dirty="0">
                <a:ea typeface="Calibri" panose="020F0502020204030204" pitchFamily="34" charset="0"/>
              </a:rPr>
              <a:t>Bei einigen Feminismen lässt sich darüber streiten, ob sie tatsächlich feministisch in dem oben definierten Sinne sind.</a:t>
            </a:r>
          </a:p>
          <a:p>
            <a:pPr marL="457200" lvl="0" indent="-457200">
              <a:lnSpc>
                <a:spcPct val="100000"/>
              </a:lnSpc>
              <a:spcBef>
                <a:spcPts val="0"/>
              </a:spcBef>
              <a:spcAft>
                <a:spcPts val="600"/>
              </a:spcAft>
              <a:buFont typeface="Courier New" panose="02070309020205020404" pitchFamily="49" charset="0"/>
              <a:buChar char="o"/>
            </a:pPr>
            <a:r>
              <a:rPr lang="de-DE" dirty="0">
                <a:effectLst/>
                <a:ea typeface="Calibri" panose="020F0502020204030204" pitchFamily="34" charset="0"/>
              </a:rPr>
              <a:t>Einige Feminismen l</a:t>
            </a:r>
            <a:r>
              <a:rPr lang="de-DE" dirty="0">
                <a:ea typeface="Calibri" panose="020F0502020204030204" pitchFamily="34" charset="0"/>
              </a:rPr>
              <a:t>assen sich mit mehreren Begriffen benennen.</a:t>
            </a:r>
          </a:p>
          <a:p>
            <a:pPr marL="0" lvl="0" indent="0">
              <a:lnSpc>
                <a:spcPct val="100000"/>
              </a:lnSpc>
              <a:spcBef>
                <a:spcPts val="0"/>
              </a:spcBef>
              <a:spcAft>
                <a:spcPts val="600"/>
              </a:spcAft>
              <a:buNone/>
            </a:pPr>
            <a:endParaRPr lang="de-DE" dirty="0"/>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11</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2. Feminismus</a:t>
            </a:r>
          </a:p>
        </p:txBody>
      </p:sp>
    </p:spTree>
    <p:extLst>
      <p:ext uri="{BB962C8B-B14F-4D97-AF65-F5344CB8AC3E}">
        <p14:creationId xmlns:p14="http://schemas.microsoft.com/office/powerpoint/2010/main" val="62001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2.2 Feministische Strömungen</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90688"/>
            <a:ext cx="10515600" cy="469339"/>
          </a:xfrm>
        </p:spPr>
        <p:txBody>
          <a:bodyPr>
            <a:normAutofit lnSpcReduction="10000"/>
          </a:bodyPr>
          <a:lstStyle/>
          <a:p>
            <a:pPr marL="0" indent="0">
              <a:spcAft>
                <a:spcPts val="600"/>
              </a:spcAft>
              <a:buNone/>
            </a:pPr>
            <a:r>
              <a:rPr lang="de-DE" sz="2800" cap="small" dirty="0">
                <a:solidFill>
                  <a:srgbClr val="009FD6"/>
                </a:solidFill>
              </a:rPr>
              <a:t>Feministische Ansätze und Strömungen (Auswahl)</a:t>
            </a:r>
            <a:endParaRPr lang="de-DE" sz="2800" dirty="0">
              <a:solidFill>
                <a:srgbClr val="009FD6"/>
              </a:solidFill>
            </a:endParaRP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12</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2. Feminismus</a:t>
            </a:r>
          </a:p>
        </p:txBody>
      </p:sp>
      <p:sp>
        <p:nvSpPr>
          <p:cNvPr id="4" name="Geschweifte Klammer rechts 3">
            <a:extLst>
              <a:ext uri="{FF2B5EF4-FFF2-40B4-BE49-F238E27FC236}">
                <a16:creationId xmlns:a16="http://schemas.microsoft.com/office/drawing/2014/main" id="{7843EF24-243F-48D7-BA14-B6D3DE2CED75}"/>
              </a:ext>
            </a:extLst>
          </p:cNvPr>
          <p:cNvSpPr/>
          <p:nvPr/>
        </p:nvSpPr>
        <p:spPr>
          <a:xfrm>
            <a:off x="8876523" y="5340249"/>
            <a:ext cx="335902" cy="7931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Pfeil: nach links gekrümmt 10">
            <a:extLst>
              <a:ext uri="{FF2B5EF4-FFF2-40B4-BE49-F238E27FC236}">
                <a16:creationId xmlns:a16="http://schemas.microsoft.com/office/drawing/2014/main" id="{EDD89993-DB0F-4D05-8849-486D3EC6ED40}"/>
              </a:ext>
            </a:extLst>
          </p:cNvPr>
          <p:cNvSpPr/>
          <p:nvPr/>
        </p:nvSpPr>
        <p:spPr>
          <a:xfrm>
            <a:off x="9347718" y="4455317"/>
            <a:ext cx="2006082" cy="1769864"/>
          </a:xfrm>
          <a:prstGeom prst="curvedLeftArrow">
            <a:avLst>
              <a:gd name="adj1" fmla="val 0"/>
              <a:gd name="adj2" fmla="val 54073"/>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solidFill>
                <a:schemeClr val="tx1"/>
              </a:solidFill>
            </a:endParaRPr>
          </a:p>
        </p:txBody>
      </p:sp>
      <p:sp>
        <p:nvSpPr>
          <p:cNvPr id="6" name="Textfeld 5">
            <a:extLst>
              <a:ext uri="{FF2B5EF4-FFF2-40B4-BE49-F238E27FC236}">
                <a16:creationId xmlns:a16="http://schemas.microsoft.com/office/drawing/2014/main" id="{B326E853-934A-A104-2A20-AC6DA8B48E59}"/>
              </a:ext>
            </a:extLst>
          </p:cNvPr>
          <p:cNvSpPr txBox="1"/>
          <p:nvPr/>
        </p:nvSpPr>
        <p:spPr>
          <a:xfrm>
            <a:off x="411702" y="2247250"/>
            <a:ext cx="11780298" cy="4901447"/>
          </a:xfrm>
          <a:prstGeom prst="rect">
            <a:avLst/>
          </a:prstGeom>
          <a:noFill/>
        </p:spPr>
        <p:txBody>
          <a:bodyPr wrap="square" numCol="2" rtlCol="0">
            <a:spAutoFit/>
          </a:bodyPr>
          <a:lstStyle/>
          <a:p>
            <a:pPr marL="914400" lvl="1" indent="-457200">
              <a:spcBef>
                <a:spcPts val="1200"/>
              </a:spcBef>
              <a:spcAft>
                <a:spcPts val="600"/>
              </a:spcAft>
              <a:buFont typeface="Arial" panose="020B0604020202020204" pitchFamily="34" charset="0"/>
              <a:buChar char="•"/>
            </a:pPr>
            <a:r>
              <a:rPr lang="de-DE" dirty="0"/>
              <a:t>Differenz-/Kultureller Feminismus</a:t>
            </a:r>
          </a:p>
          <a:p>
            <a:pPr marL="914400" lvl="1" indent="-457200">
              <a:spcAft>
                <a:spcPts val="600"/>
              </a:spcAft>
              <a:buFont typeface="Arial" panose="020B0604020202020204" pitchFamily="34" charset="0"/>
              <a:buChar char="•"/>
            </a:pPr>
            <a:r>
              <a:rPr lang="de-DE" dirty="0"/>
              <a:t>Ökofeminismus</a:t>
            </a:r>
          </a:p>
          <a:p>
            <a:pPr marL="914400" lvl="1" indent="-457200">
              <a:spcAft>
                <a:spcPts val="600"/>
              </a:spcAft>
              <a:buFont typeface="Arial" panose="020B0604020202020204" pitchFamily="34" charset="0"/>
              <a:buChar char="•"/>
            </a:pPr>
            <a:r>
              <a:rPr lang="de-DE" dirty="0"/>
              <a:t>Liberaler Feminismus</a:t>
            </a:r>
          </a:p>
          <a:p>
            <a:pPr marL="914400" lvl="1" indent="-457200">
              <a:spcAft>
                <a:spcPts val="600"/>
              </a:spcAft>
              <a:buFont typeface="Arial" panose="020B0604020202020204" pitchFamily="34" charset="0"/>
              <a:buChar char="•"/>
            </a:pPr>
            <a:r>
              <a:rPr lang="de-DE" dirty="0"/>
              <a:t>Existenzialistischer/Gleichheits-/Egalitäts-/Sozialer Feminismus</a:t>
            </a:r>
          </a:p>
          <a:p>
            <a:pPr marL="914400" lvl="1" indent="-457200">
              <a:spcAft>
                <a:spcPts val="600"/>
              </a:spcAft>
              <a:buFont typeface="Arial" panose="020B0604020202020204" pitchFamily="34" charset="0"/>
              <a:buChar char="•"/>
            </a:pPr>
            <a:r>
              <a:rPr lang="de-DE" dirty="0"/>
              <a:t>Psychoanalytischer Feminismus</a:t>
            </a:r>
          </a:p>
          <a:p>
            <a:pPr marL="914400" lvl="1" indent="-457200">
              <a:spcAft>
                <a:spcPts val="600"/>
              </a:spcAft>
              <a:buFont typeface="Arial" panose="020B0604020202020204" pitchFamily="34" charset="0"/>
              <a:buChar char="•"/>
            </a:pPr>
            <a:r>
              <a:rPr lang="de-DE" dirty="0"/>
              <a:t>Sozialistischer/Marxistischer </a:t>
            </a:r>
          </a:p>
          <a:p>
            <a:pPr marL="914400" lvl="1" indent="-457200">
              <a:spcAft>
                <a:spcPts val="600"/>
              </a:spcAft>
              <a:buFont typeface="Arial" panose="020B0604020202020204" pitchFamily="34" charset="0"/>
              <a:buChar char="•"/>
            </a:pPr>
            <a:r>
              <a:rPr lang="de-DE" dirty="0"/>
              <a:t>Radikaler Feminismus</a:t>
            </a:r>
          </a:p>
          <a:p>
            <a:pPr marL="914400" lvl="1" indent="-457200">
              <a:spcAft>
                <a:spcPts val="600"/>
              </a:spcAft>
              <a:buFont typeface="Arial" panose="020B0604020202020204" pitchFamily="34" charset="0"/>
              <a:buChar char="•"/>
            </a:pPr>
            <a:r>
              <a:rPr lang="de-DE" dirty="0"/>
              <a:t>Dekonstruktiver/Queerer Feminismus</a:t>
            </a:r>
          </a:p>
          <a:p>
            <a:pPr marL="914400" lvl="1" indent="-457200">
              <a:spcAft>
                <a:spcPts val="600"/>
              </a:spcAft>
              <a:buFont typeface="Arial" panose="020B0604020202020204" pitchFamily="34" charset="0"/>
              <a:buChar char="•"/>
            </a:pPr>
            <a:r>
              <a:rPr lang="de-DE" dirty="0"/>
              <a:t>Gynozentrischer Feminismus</a:t>
            </a:r>
          </a:p>
          <a:p>
            <a:pPr marL="914400" lvl="1" indent="-457200">
              <a:spcAft>
                <a:spcPts val="600"/>
              </a:spcAft>
              <a:buFont typeface="Arial" panose="020B0604020202020204" pitchFamily="34" charset="0"/>
              <a:buChar char="•"/>
            </a:pPr>
            <a:r>
              <a:rPr lang="de-DE" dirty="0"/>
              <a:t>Spiritueller Feminismus</a:t>
            </a:r>
          </a:p>
          <a:p>
            <a:pPr lvl="1">
              <a:spcAft>
                <a:spcPts val="600"/>
              </a:spcAft>
            </a:pPr>
            <a:endParaRPr lang="de-DE" dirty="0"/>
          </a:p>
          <a:p>
            <a:pPr lvl="1">
              <a:spcAft>
                <a:spcPts val="600"/>
              </a:spcAft>
            </a:pPr>
            <a:endParaRPr lang="de-DE" dirty="0"/>
          </a:p>
          <a:p>
            <a:pPr lvl="1">
              <a:spcAft>
                <a:spcPts val="600"/>
              </a:spcAft>
            </a:pPr>
            <a:endParaRPr lang="de-DE" dirty="0"/>
          </a:p>
          <a:p>
            <a:pPr marL="914400" lvl="1" indent="-457200">
              <a:spcAft>
                <a:spcPts val="600"/>
              </a:spcAft>
              <a:buFont typeface="Arial" panose="020B0604020202020204" pitchFamily="34" charset="0"/>
              <a:buChar char="•"/>
            </a:pPr>
            <a:r>
              <a:rPr lang="de-DE" dirty="0"/>
              <a:t>African American/</a:t>
            </a:r>
            <a:r>
              <a:rPr lang="de-DE" dirty="0" err="1"/>
              <a:t>Womanist</a:t>
            </a:r>
            <a:r>
              <a:rPr lang="de-DE" dirty="0"/>
              <a:t> and </a:t>
            </a:r>
            <a:r>
              <a:rPr lang="de-DE" dirty="0" err="1"/>
              <a:t>Racial</a:t>
            </a:r>
            <a:r>
              <a:rPr lang="de-DE" dirty="0"/>
              <a:t>/Ethnischer Feminismus</a:t>
            </a:r>
          </a:p>
          <a:p>
            <a:pPr marL="914400" lvl="1" indent="-457200">
              <a:spcAft>
                <a:spcPts val="600"/>
              </a:spcAft>
              <a:buFont typeface="Arial" panose="020B0604020202020204" pitchFamily="34" charset="0"/>
              <a:buChar char="•"/>
            </a:pPr>
            <a:r>
              <a:rPr lang="de-DE" dirty="0"/>
              <a:t>Postkolonialer Feminismus</a:t>
            </a:r>
          </a:p>
          <a:p>
            <a:pPr marL="914400" lvl="1" indent="-457200">
              <a:spcAft>
                <a:spcPts val="600"/>
              </a:spcAft>
              <a:buFont typeface="Arial" panose="020B0604020202020204" pitchFamily="34" charset="0"/>
              <a:buChar char="•"/>
            </a:pPr>
            <a:r>
              <a:rPr lang="de-DE" dirty="0"/>
              <a:t>Anarchistischer Feminismus</a:t>
            </a:r>
          </a:p>
          <a:p>
            <a:pPr marL="914400" lvl="1" indent="-457200">
              <a:spcAft>
                <a:spcPts val="600"/>
              </a:spcAft>
              <a:buFont typeface="Arial" panose="020B0604020202020204" pitchFamily="34" charset="0"/>
              <a:buChar char="•"/>
            </a:pPr>
            <a:r>
              <a:rPr lang="de-DE" dirty="0"/>
              <a:t>Individualfeminismus </a:t>
            </a:r>
          </a:p>
          <a:p>
            <a:pPr marL="914400" lvl="1" indent="-457200">
              <a:spcAft>
                <a:spcPts val="600"/>
              </a:spcAft>
              <a:buFont typeface="Arial" panose="020B0604020202020204" pitchFamily="34" charset="0"/>
              <a:buChar char="•"/>
            </a:pPr>
            <a:r>
              <a:rPr lang="de-DE" dirty="0" err="1">
                <a:solidFill>
                  <a:srgbClr val="009FD6"/>
                </a:solidFill>
              </a:rPr>
              <a:t>Cyborgfeminismus</a:t>
            </a:r>
            <a:r>
              <a:rPr lang="de-DE" dirty="0">
                <a:solidFill>
                  <a:srgbClr val="009FD6"/>
                </a:solidFill>
              </a:rPr>
              <a:t> </a:t>
            </a:r>
          </a:p>
          <a:p>
            <a:pPr marL="914400" lvl="1" indent="-457200">
              <a:spcAft>
                <a:spcPts val="600"/>
              </a:spcAft>
              <a:buFont typeface="Arial" panose="020B0604020202020204" pitchFamily="34" charset="0"/>
              <a:buChar char="•"/>
            </a:pPr>
            <a:r>
              <a:rPr lang="de-DE" dirty="0">
                <a:solidFill>
                  <a:srgbClr val="009FD6"/>
                </a:solidFill>
              </a:rPr>
              <a:t>Cyberfeminismus</a:t>
            </a:r>
          </a:p>
          <a:p>
            <a:pPr marL="914400" lvl="1" indent="-457200">
              <a:spcAft>
                <a:spcPts val="600"/>
              </a:spcAft>
              <a:buFont typeface="Arial" panose="020B0604020202020204" pitchFamily="34" charset="0"/>
              <a:buChar char="•"/>
            </a:pPr>
            <a:r>
              <a:rPr lang="de-DE" dirty="0">
                <a:solidFill>
                  <a:srgbClr val="009FD6"/>
                </a:solidFill>
              </a:rPr>
              <a:t>Technofeminismus</a:t>
            </a:r>
          </a:p>
          <a:p>
            <a:pPr marL="914400" lvl="1" indent="-457200">
              <a:spcAft>
                <a:spcPts val="600"/>
              </a:spcAft>
              <a:buFont typeface="Arial" panose="020B0604020202020204" pitchFamily="34" charset="0"/>
              <a:buChar char="•"/>
            </a:pPr>
            <a:r>
              <a:rPr lang="de-DE" dirty="0" err="1">
                <a:solidFill>
                  <a:srgbClr val="009FD6"/>
                </a:solidFill>
              </a:rPr>
              <a:t>Xenofeminismus</a:t>
            </a:r>
            <a:endParaRPr lang="de-DE" dirty="0">
              <a:solidFill>
                <a:srgbClr val="009FD6"/>
              </a:solidFill>
            </a:endParaRPr>
          </a:p>
          <a:p>
            <a:pPr marL="914400" lvl="1" indent="-457200">
              <a:spcAft>
                <a:spcPts val="600"/>
              </a:spcAft>
              <a:buFont typeface="Arial" panose="020B0604020202020204" pitchFamily="34" charset="0"/>
              <a:buChar char="•"/>
            </a:pPr>
            <a:r>
              <a:rPr lang="de-DE" dirty="0">
                <a:solidFill>
                  <a:srgbClr val="009FD6"/>
                </a:solidFill>
              </a:rPr>
              <a:t>Netzfeminismus</a:t>
            </a:r>
          </a:p>
          <a:p>
            <a:pPr marL="914400" lvl="1" indent="-457200">
              <a:spcAft>
                <a:spcPts val="600"/>
              </a:spcAft>
              <a:buFont typeface="Arial" panose="020B0604020202020204" pitchFamily="34" charset="0"/>
              <a:buChar char="•"/>
            </a:pPr>
            <a:r>
              <a:rPr lang="de-DE" dirty="0" err="1">
                <a:solidFill>
                  <a:srgbClr val="009FD6"/>
                </a:solidFill>
              </a:rPr>
              <a:t>Glitch</a:t>
            </a:r>
            <a:r>
              <a:rPr lang="de-DE" dirty="0">
                <a:solidFill>
                  <a:srgbClr val="9A002C"/>
                </a:solidFill>
              </a:rPr>
              <a:t> </a:t>
            </a:r>
            <a:r>
              <a:rPr lang="de-DE" dirty="0">
                <a:solidFill>
                  <a:srgbClr val="009FD6"/>
                </a:solidFill>
              </a:rPr>
              <a:t>Feminismus</a:t>
            </a:r>
          </a:p>
          <a:p>
            <a:pPr marL="457200" indent="-457200">
              <a:spcAft>
                <a:spcPts val="600"/>
              </a:spcAft>
              <a:buFont typeface="Courier New" panose="02070309020205020404" pitchFamily="49" charset="0"/>
              <a:buChar char="o"/>
            </a:pPr>
            <a:endParaRPr lang="de-DE" dirty="0"/>
          </a:p>
        </p:txBody>
      </p:sp>
    </p:spTree>
    <p:extLst>
      <p:ext uri="{BB962C8B-B14F-4D97-AF65-F5344CB8AC3E}">
        <p14:creationId xmlns:p14="http://schemas.microsoft.com/office/powerpoint/2010/main" val="403003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3. Technik</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rmAutofit/>
          </a:bodyPr>
          <a:lstStyle/>
          <a:p>
            <a:pPr marL="514800" indent="-514800">
              <a:buNone/>
            </a:pPr>
            <a:r>
              <a:rPr lang="de-DE" dirty="0">
                <a:solidFill>
                  <a:srgbClr val="009FD6"/>
                </a:solidFill>
              </a:rPr>
              <a:t>3.1</a:t>
            </a:r>
            <a:r>
              <a:rPr lang="de-DE" dirty="0">
                <a:solidFill>
                  <a:srgbClr val="9A002C"/>
                </a:solidFill>
              </a:rPr>
              <a:t>	</a:t>
            </a:r>
            <a:r>
              <a:rPr lang="de-DE" i="1" dirty="0"/>
              <a:t>Technik</a:t>
            </a:r>
            <a:r>
              <a:rPr lang="de-DE" dirty="0"/>
              <a:t> im weiten und engen Sinn</a:t>
            </a:r>
          </a:p>
          <a:p>
            <a:pPr marL="514800" indent="-514800">
              <a:buNone/>
            </a:pPr>
            <a:r>
              <a:rPr lang="de-DE" dirty="0">
                <a:solidFill>
                  <a:srgbClr val="009FD6"/>
                </a:solidFill>
              </a:rPr>
              <a:t>3.2</a:t>
            </a:r>
            <a:r>
              <a:rPr lang="de-DE" dirty="0">
                <a:solidFill>
                  <a:srgbClr val="9A002C"/>
                </a:solidFill>
              </a:rPr>
              <a:t>	</a:t>
            </a:r>
            <a:r>
              <a:rPr lang="de-DE" dirty="0"/>
              <a:t>Technik und Digitalisierung – Beispiele </a:t>
            </a:r>
            <a:endParaRPr lang="de-DE" dirty="0">
              <a:solidFill>
                <a:srgbClr val="9A002C"/>
              </a:solidFill>
            </a:endParaRPr>
          </a:p>
          <a:p>
            <a:pPr marL="514800" indent="-514800">
              <a:buNone/>
            </a:pPr>
            <a:r>
              <a:rPr lang="de-DE" dirty="0">
                <a:solidFill>
                  <a:srgbClr val="009FD6"/>
                </a:solidFill>
              </a:rPr>
              <a:t>3.3</a:t>
            </a:r>
            <a:r>
              <a:rPr lang="de-DE" dirty="0">
                <a:solidFill>
                  <a:srgbClr val="9A002C"/>
                </a:solidFill>
              </a:rPr>
              <a:t>	</a:t>
            </a:r>
            <a:r>
              <a:rPr lang="de-DE" dirty="0"/>
              <a:t>Künstliche Intelligenz</a:t>
            </a:r>
          </a:p>
          <a:p>
            <a:pPr marL="514800" indent="-514800">
              <a:buNone/>
            </a:pPr>
            <a:r>
              <a:rPr lang="de-DE" dirty="0">
                <a:solidFill>
                  <a:srgbClr val="009FD6"/>
                </a:solidFill>
              </a:rPr>
              <a:t>3.4</a:t>
            </a:r>
            <a:r>
              <a:rPr lang="de-DE" dirty="0">
                <a:solidFill>
                  <a:srgbClr val="9A002C"/>
                </a:solidFill>
              </a:rPr>
              <a:t>	</a:t>
            </a:r>
            <a:r>
              <a:rPr lang="de-DE" dirty="0"/>
              <a:t>Roboter</a:t>
            </a:r>
          </a:p>
          <a:p>
            <a:pPr marL="514800" indent="-514800">
              <a:buNone/>
            </a:pPr>
            <a:endParaRPr lang="de-DE" dirty="0"/>
          </a:p>
          <a:p>
            <a:pPr marL="514800" indent="-514800">
              <a:buNone/>
            </a:pPr>
            <a:r>
              <a:rPr lang="de-DE" dirty="0">
                <a:solidFill>
                  <a:srgbClr val="9A002C"/>
                </a:solidFill>
              </a:rPr>
              <a:t>	</a:t>
            </a:r>
          </a:p>
          <a:p>
            <a:pPr marL="514800" indent="-514800">
              <a:buNone/>
            </a:pPr>
            <a:endParaRPr lang="de-DE" dirty="0"/>
          </a:p>
          <a:p>
            <a:pPr marL="514800" indent="-514800">
              <a:buNone/>
            </a:pPr>
            <a:endParaRPr lang="de-DE" dirty="0">
              <a:solidFill>
                <a:srgbClr val="9A002C"/>
              </a:solidFill>
            </a:endParaRPr>
          </a:p>
          <a:p>
            <a:pPr marL="514800" indent="-514800">
              <a:buNone/>
            </a:pPr>
            <a:endParaRPr lang="de-DE" dirty="0">
              <a:solidFill>
                <a:srgbClr val="9A002C"/>
              </a:solidFill>
            </a:endParaRPr>
          </a:p>
          <a:p>
            <a:pPr marL="514800" indent="-514800">
              <a:buNone/>
            </a:pPr>
            <a:endParaRPr lang="de-DE" dirty="0">
              <a:solidFill>
                <a:srgbClr val="9A002C"/>
              </a:solidFill>
            </a:endParaRP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13</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4517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3.1 </a:t>
            </a:r>
            <a:r>
              <a:rPr lang="de-DE" sz="3000" b="1" i="1" cap="small" dirty="0">
                <a:solidFill>
                  <a:srgbClr val="009FD6"/>
                </a:solidFill>
              </a:rPr>
              <a:t>Technik</a:t>
            </a:r>
            <a:r>
              <a:rPr lang="de-DE" sz="3000" b="1" cap="small" dirty="0">
                <a:solidFill>
                  <a:srgbClr val="009FD6"/>
                </a:solidFill>
              </a:rPr>
              <a:t> im weiten und engen Sinn</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457200" indent="-457200">
              <a:lnSpc>
                <a:spcPct val="100000"/>
              </a:lnSpc>
              <a:spcBef>
                <a:spcPts val="0"/>
              </a:spcBef>
              <a:spcAft>
                <a:spcPts val="600"/>
              </a:spcAft>
              <a:buFont typeface="Courier New" panose="02070309020205020404" pitchFamily="49" charset="0"/>
              <a:buChar char="o"/>
            </a:pPr>
            <a:r>
              <a:rPr lang="de-DE" i="1" cap="small" dirty="0">
                <a:solidFill>
                  <a:srgbClr val="009FD6"/>
                </a:solidFill>
              </a:rPr>
              <a:t>Technik</a:t>
            </a:r>
            <a:r>
              <a:rPr lang="de-DE" cap="small" dirty="0">
                <a:solidFill>
                  <a:srgbClr val="009FD6"/>
                </a:solidFill>
              </a:rPr>
              <a:t> im weiten Sinn</a:t>
            </a:r>
            <a:r>
              <a:rPr lang="de-DE" dirty="0">
                <a:solidFill>
                  <a:srgbClr val="009FD6"/>
                </a:solidFill>
              </a:rPr>
              <a:t> </a:t>
            </a:r>
            <a:r>
              <a:rPr lang="de-DE" dirty="0"/>
              <a:t>= a) Technologien (Werkzeuge, Artefakte, Dinge/Gegenstände), b) Techniken (Praktiken, Methoden), c) Attribute (z.B. jemand ist technikaffin), d)... </a:t>
            </a:r>
          </a:p>
          <a:p>
            <a:pPr marL="457200" indent="-457200">
              <a:lnSpc>
                <a:spcPct val="100000"/>
              </a:lnSpc>
              <a:spcBef>
                <a:spcPts val="0"/>
              </a:spcBef>
              <a:spcAft>
                <a:spcPts val="600"/>
              </a:spcAft>
              <a:buFont typeface="Courier New" panose="02070309020205020404" pitchFamily="49" charset="0"/>
              <a:buChar char="o"/>
            </a:pPr>
            <a:r>
              <a:rPr lang="de-DE" i="1" cap="small" dirty="0">
                <a:solidFill>
                  <a:srgbClr val="009FD6"/>
                </a:solidFill>
              </a:rPr>
              <a:t>Technik</a:t>
            </a:r>
            <a:r>
              <a:rPr lang="de-DE" cap="small" dirty="0">
                <a:solidFill>
                  <a:srgbClr val="009FD6"/>
                </a:solidFill>
              </a:rPr>
              <a:t> im engen Sinne</a:t>
            </a:r>
            <a:r>
              <a:rPr lang="de-DE" dirty="0">
                <a:solidFill>
                  <a:srgbClr val="9A002C"/>
                </a:solidFill>
              </a:rPr>
              <a:t> </a:t>
            </a:r>
            <a:r>
              <a:rPr lang="de-DE" dirty="0"/>
              <a:t>= Technologien. </a:t>
            </a:r>
          </a:p>
          <a:p>
            <a:pPr marL="457200" indent="-457200">
              <a:lnSpc>
                <a:spcPct val="100000"/>
              </a:lnSpc>
              <a:spcBef>
                <a:spcPts val="0"/>
              </a:spcBef>
              <a:spcAft>
                <a:spcPts val="600"/>
              </a:spcAft>
              <a:buFont typeface="Courier New" panose="02070309020205020404" pitchFamily="49" charset="0"/>
              <a:buChar char="o"/>
            </a:pPr>
            <a:endParaRPr lang="de-DE" dirty="0"/>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14</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3. Technik</a:t>
            </a:r>
          </a:p>
        </p:txBody>
      </p:sp>
    </p:spTree>
    <p:extLst>
      <p:ext uri="{BB962C8B-B14F-4D97-AF65-F5344CB8AC3E}">
        <p14:creationId xmlns:p14="http://schemas.microsoft.com/office/powerpoint/2010/main" val="2904644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3.2 Technik und Digitalisierung – Beispiele</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15</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3. Technik</a:t>
            </a:r>
          </a:p>
        </p:txBody>
      </p:sp>
      <p:sp>
        <p:nvSpPr>
          <p:cNvPr id="10" name="Inhaltsplatzhalter 11">
            <a:extLst>
              <a:ext uri="{FF2B5EF4-FFF2-40B4-BE49-F238E27FC236}">
                <a16:creationId xmlns:a16="http://schemas.microsoft.com/office/drawing/2014/main" id="{91E8EBAC-8175-699D-821B-F449E7B7BA57}"/>
              </a:ext>
            </a:extLst>
          </p:cNvPr>
          <p:cNvSpPr>
            <a:spLocks noGrp="1"/>
          </p:cNvSpPr>
          <p:nvPr>
            <p:ph idx="1"/>
          </p:nvPr>
        </p:nvSpPr>
        <p:spPr>
          <a:xfrm>
            <a:off x="838200" y="1646239"/>
            <a:ext cx="10515600" cy="4351338"/>
          </a:xfrm>
        </p:spPr>
        <p:txBody>
          <a:bodyPr>
            <a:noAutofit/>
          </a:bodyPr>
          <a:lstStyle/>
          <a:p>
            <a:pPr marL="342900" lvl="0" indent="-342900">
              <a:lnSpc>
                <a:spcPct val="120000"/>
              </a:lnSpc>
              <a:spcBef>
                <a:spcPts val="0"/>
              </a:spcBef>
              <a:spcAft>
                <a:spcPts val="600"/>
              </a:spcAft>
              <a:buFont typeface="Courier New" panose="02070309020205020404" pitchFamily="49" charset="0"/>
              <a:buChar char="o"/>
            </a:pPr>
            <a:r>
              <a:rPr lang="de-DE" sz="2400" cap="small" dirty="0">
                <a:solidFill>
                  <a:srgbClr val="009FD6"/>
                </a:solidFill>
              </a:rPr>
              <a:t>Roboter:</a:t>
            </a:r>
            <a:r>
              <a:rPr lang="de-DE" sz="2400" dirty="0">
                <a:solidFill>
                  <a:srgbClr val="009FD6"/>
                </a:solidFill>
              </a:rPr>
              <a:t> </a:t>
            </a:r>
            <a:r>
              <a:rPr lang="de-DE" sz="2400" dirty="0"/>
              <a:t>sind autonome, verkörperte Maschinen.</a:t>
            </a:r>
            <a:endParaRPr lang="de-DE" sz="2400" cap="small" dirty="0">
              <a:solidFill>
                <a:srgbClr val="9A002C"/>
              </a:solidFill>
            </a:endParaRPr>
          </a:p>
          <a:p>
            <a:pPr marL="342900" lvl="0" indent="-342900">
              <a:lnSpc>
                <a:spcPct val="120000"/>
              </a:lnSpc>
              <a:spcBef>
                <a:spcPts val="0"/>
              </a:spcBef>
              <a:spcAft>
                <a:spcPts val="600"/>
              </a:spcAft>
              <a:buFont typeface="Courier New" panose="02070309020205020404" pitchFamily="49" charset="0"/>
              <a:buChar char="o"/>
            </a:pPr>
            <a:r>
              <a:rPr lang="de-DE" sz="2400" cap="small" dirty="0">
                <a:solidFill>
                  <a:srgbClr val="009FD6"/>
                </a:solidFill>
              </a:rPr>
              <a:t>Maschinen:</a:t>
            </a:r>
            <a:r>
              <a:rPr lang="de-DE" sz="2400" cap="small" dirty="0">
                <a:solidFill>
                  <a:srgbClr val="9A002C"/>
                </a:solidFill>
              </a:rPr>
              <a:t> </a:t>
            </a:r>
            <a:r>
              <a:rPr lang="de-DE" sz="2400" dirty="0"/>
              <a:t>alle Roboter sind Maschinen, nicht aber alle Maschinen auch Roboter. </a:t>
            </a:r>
          </a:p>
          <a:p>
            <a:pPr marL="342900" lvl="0" indent="-342900">
              <a:lnSpc>
                <a:spcPct val="120000"/>
              </a:lnSpc>
              <a:spcBef>
                <a:spcPts val="0"/>
              </a:spcBef>
              <a:spcAft>
                <a:spcPts val="600"/>
              </a:spcAft>
              <a:buFont typeface="Courier New" panose="02070309020205020404" pitchFamily="49" charset="0"/>
              <a:buChar char="o"/>
            </a:pPr>
            <a:r>
              <a:rPr lang="de-DE" sz="2400" cap="small" dirty="0">
                <a:solidFill>
                  <a:srgbClr val="009FD6"/>
                </a:solidFill>
              </a:rPr>
              <a:t>Computer: </a:t>
            </a:r>
            <a:r>
              <a:rPr lang="de-DE" sz="2400" dirty="0"/>
              <a:t>agieren nicht in ihre Umgebung hinein. </a:t>
            </a:r>
          </a:p>
          <a:p>
            <a:pPr marL="342900" lvl="0" indent="-342900">
              <a:lnSpc>
                <a:spcPct val="120000"/>
              </a:lnSpc>
              <a:spcBef>
                <a:spcPts val="0"/>
              </a:spcBef>
              <a:spcAft>
                <a:spcPts val="600"/>
              </a:spcAft>
              <a:buFont typeface="Courier New" panose="02070309020205020404" pitchFamily="49" charset="0"/>
              <a:buChar char="o"/>
            </a:pPr>
            <a:r>
              <a:rPr lang="de-DE" sz="2400" cap="small" dirty="0">
                <a:solidFill>
                  <a:srgbClr val="009FD6"/>
                </a:solidFill>
              </a:rPr>
              <a:t>Avatare:</a:t>
            </a:r>
            <a:r>
              <a:rPr lang="de-DE" sz="2400" dirty="0">
                <a:solidFill>
                  <a:srgbClr val="009FD6"/>
                </a:solidFill>
              </a:rPr>
              <a:t> </a:t>
            </a:r>
            <a:r>
              <a:rPr lang="de-DE" sz="2400" dirty="0"/>
              <a:t>digitale Wesen, ohne Entsprechung in der analogen Welt.</a:t>
            </a:r>
          </a:p>
          <a:p>
            <a:pPr marL="342900" lvl="0" indent="-342900">
              <a:lnSpc>
                <a:spcPct val="120000"/>
              </a:lnSpc>
              <a:spcBef>
                <a:spcPts val="0"/>
              </a:spcBef>
              <a:spcAft>
                <a:spcPts val="600"/>
              </a:spcAft>
              <a:buFont typeface="Courier New" panose="02070309020205020404" pitchFamily="49" charset="0"/>
              <a:buChar char="o"/>
            </a:pPr>
            <a:r>
              <a:rPr lang="de-DE" sz="2400" cap="small" dirty="0">
                <a:solidFill>
                  <a:srgbClr val="009FD6"/>
                </a:solidFill>
              </a:rPr>
              <a:t>Sprachprogramme:</a:t>
            </a:r>
            <a:r>
              <a:rPr lang="de-DE" sz="2400" dirty="0">
                <a:solidFill>
                  <a:srgbClr val="009FD6"/>
                </a:solidFill>
              </a:rPr>
              <a:t> </a:t>
            </a:r>
            <a:r>
              <a:rPr lang="de-DE" sz="2400" dirty="0"/>
              <a:t>Chatbots und ähnliches.</a:t>
            </a:r>
          </a:p>
          <a:p>
            <a:pPr marL="342900" lvl="0" indent="-342900">
              <a:lnSpc>
                <a:spcPct val="120000"/>
              </a:lnSpc>
              <a:spcBef>
                <a:spcPts val="0"/>
              </a:spcBef>
              <a:spcAft>
                <a:spcPts val="600"/>
              </a:spcAft>
              <a:buFont typeface="Courier New" panose="02070309020205020404" pitchFamily="49" charset="0"/>
              <a:buChar char="o"/>
            </a:pPr>
            <a:r>
              <a:rPr lang="de-DE" sz="2400" cap="small" dirty="0">
                <a:solidFill>
                  <a:srgbClr val="009FD6"/>
                </a:solidFill>
              </a:rPr>
              <a:t>Algorithmen: </a:t>
            </a:r>
            <a:r>
              <a:rPr lang="de-DE" sz="2400" dirty="0" err="1"/>
              <a:t>computationale</a:t>
            </a:r>
            <a:r>
              <a:rPr lang="de-DE" sz="2400" dirty="0"/>
              <a:t> und sprachliche Handlungsvorschriften, z.B. die ›mentalen Verhaltensmuster‹ oder ›gelernten Abläufe‹ eines Roboters. </a:t>
            </a:r>
          </a:p>
          <a:p>
            <a:pPr marL="342900" lvl="0" indent="-342900">
              <a:lnSpc>
                <a:spcPct val="120000"/>
              </a:lnSpc>
              <a:spcBef>
                <a:spcPts val="0"/>
              </a:spcBef>
              <a:spcAft>
                <a:spcPts val="600"/>
              </a:spcAft>
              <a:buFont typeface="Courier New" panose="02070309020205020404" pitchFamily="49" charset="0"/>
              <a:buChar char="o"/>
            </a:pPr>
            <a:r>
              <a:rPr lang="de-DE" sz="2400" cap="small" dirty="0">
                <a:solidFill>
                  <a:srgbClr val="009FD6"/>
                </a:solidFill>
              </a:rPr>
              <a:t>Künstliche Intelligenz: </a:t>
            </a:r>
            <a:r>
              <a:rPr lang="de-DE" sz="2400" dirty="0"/>
              <a:t>muss nicht notwendig verkörpert sein.</a:t>
            </a:r>
          </a:p>
        </p:txBody>
      </p:sp>
    </p:spTree>
    <p:extLst>
      <p:ext uri="{BB962C8B-B14F-4D97-AF65-F5344CB8AC3E}">
        <p14:creationId xmlns:p14="http://schemas.microsoft.com/office/powerpoint/2010/main" val="82354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3.3 Künstliche Intelligenz</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16</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3. Technik</a:t>
            </a:r>
          </a:p>
        </p:txBody>
      </p:sp>
      <p:sp>
        <p:nvSpPr>
          <p:cNvPr id="7" name="Inhaltsplatzhalter 11">
            <a:extLst>
              <a:ext uri="{FF2B5EF4-FFF2-40B4-BE49-F238E27FC236}">
                <a16:creationId xmlns:a16="http://schemas.microsoft.com/office/drawing/2014/main" id="{6AB0F874-7094-1C81-6D21-1684F11DBF26}"/>
              </a:ext>
            </a:extLst>
          </p:cNvPr>
          <p:cNvSpPr>
            <a:spLocks noGrp="1"/>
          </p:cNvSpPr>
          <p:nvPr>
            <p:ph idx="1"/>
          </p:nvPr>
        </p:nvSpPr>
        <p:spPr>
          <a:xfrm>
            <a:off x="838199" y="1646239"/>
            <a:ext cx="6262397" cy="4351338"/>
          </a:xfrm>
        </p:spPr>
        <p:txBody>
          <a:bodyPr>
            <a:noAutofit/>
          </a:bodyPr>
          <a:lstStyle/>
          <a:p>
            <a:pPr marL="0" indent="0">
              <a:lnSpc>
                <a:spcPct val="100000"/>
              </a:lnSpc>
              <a:spcBef>
                <a:spcPts val="0"/>
              </a:spcBef>
              <a:spcAft>
                <a:spcPts val="600"/>
              </a:spcAft>
              <a:buNone/>
            </a:pPr>
            <a:r>
              <a:rPr lang="de-DE" sz="2500" cap="small" dirty="0">
                <a:solidFill>
                  <a:srgbClr val="009FD6"/>
                </a:solidFill>
              </a:rPr>
              <a:t>Starke künstliche Intelligenz</a:t>
            </a:r>
          </a:p>
          <a:p>
            <a:pPr marL="285750" indent="-285750">
              <a:lnSpc>
                <a:spcPct val="100000"/>
              </a:lnSpc>
              <a:spcBef>
                <a:spcPts val="0"/>
              </a:spcBef>
              <a:spcAft>
                <a:spcPts val="600"/>
              </a:spcAft>
              <a:buFont typeface="Courier New" panose="02070309020205020404" pitchFamily="49" charset="0"/>
              <a:buChar char="o"/>
            </a:pPr>
            <a:r>
              <a:rPr lang="de-DE" sz="2300" dirty="0"/>
              <a:t>Der Begriff meint Maschinen, die im genuinen Sinne des Wortes mit Intelligenz, Bewusstsein, Autonomie (etc.) ausgestattet sind. </a:t>
            </a:r>
          </a:p>
          <a:p>
            <a:pPr marL="285750" indent="-285750">
              <a:lnSpc>
                <a:spcPct val="100000"/>
              </a:lnSpc>
              <a:spcBef>
                <a:spcPts val="0"/>
              </a:spcBef>
              <a:spcAft>
                <a:spcPts val="600"/>
              </a:spcAft>
              <a:buFont typeface="Courier New" panose="02070309020205020404" pitchFamily="49" charset="0"/>
              <a:buChar char="o"/>
            </a:pPr>
            <a:r>
              <a:rPr lang="de-DE" sz="2300" dirty="0"/>
              <a:t>Da </a:t>
            </a:r>
            <a:r>
              <a:rPr lang="de-DE" sz="2300" cap="small" dirty="0">
                <a:solidFill>
                  <a:srgbClr val="009FD6"/>
                </a:solidFill>
              </a:rPr>
              <a:t>Alan Turing </a:t>
            </a:r>
            <a:r>
              <a:rPr lang="de-DE" sz="2300" dirty="0"/>
              <a:t>in seinem berühmten Aufsatz »Computing Machinery and </a:t>
            </a:r>
            <a:r>
              <a:rPr lang="de-DE" sz="2300" dirty="0" err="1"/>
              <a:t>Intelligence</a:t>
            </a:r>
            <a:r>
              <a:rPr lang="de-DE" sz="2300" dirty="0"/>
              <a:t>« (1950) diskutiert hatte, unter welchen Umständen die Rede von einer denkenden Maschine gerechtfertigt wäre, wird die starke KI-These für gewöhnlich auf ihn zurückgeführt, obwohl er selbst wörtlich nicht von »starker KI« gesprochen hat.</a:t>
            </a:r>
          </a:p>
        </p:txBody>
      </p:sp>
      <p:pic>
        <p:nvPicPr>
          <p:cNvPr id="8" name="Grafik 7">
            <a:extLst>
              <a:ext uri="{FF2B5EF4-FFF2-40B4-BE49-F238E27FC236}">
                <a16:creationId xmlns:a16="http://schemas.microsoft.com/office/drawing/2014/main" id="{BC8B2A05-56FA-4FBF-4260-2C68528C9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967" y="2106229"/>
            <a:ext cx="5155092" cy="3431358"/>
          </a:xfrm>
          <a:prstGeom prst="rect">
            <a:avLst/>
          </a:prstGeom>
        </p:spPr>
      </p:pic>
    </p:spTree>
    <p:extLst>
      <p:ext uri="{BB962C8B-B14F-4D97-AF65-F5344CB8AC3E}">
        <p14:creationId xmlns:p14="http://schemas.microsoft.com/office/powerpoint/2010/main" val="162146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3.3 Künstliche Intelligenz</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17</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3. Technik</a:t>
            </a:r>
          </a:p>
        </p:txBody>
      </p:sp>
      <p:sp>
        <p:nvSpPr>
          <p:cNvPr id="10" name="Inhaltsplatzhalter 11">
            <a:extLst>
              <a:ext uri="{FF2B5EF4-FFF2-40B4-BE49-F238E27FC236}">
                <a16:creationId xmlns:a16="http://schemas.microsoft.com/office/drawing/2014/main" id="{566A477F-BB0E-D004-6203-519B7B0449D8}"/>
              </a:ext>
            </a:extLst>
          </p:cNvPr>
          <p:cNvSpPr>
            <a:spLocks noGrp="1"/>
          </p:cNvSpPr>
          <p:nvPr>
            <p:ph idx="1"/>
          </p:nvPr>
        </p:nvSpPr>
        <p:spPr>
          <a:xfrm>
            <a:off x="838200" y="1646239"/>
            <a:ext cx="6085114" cy="4351338"/>
          </a:xfrm>
        </p:spPr>
        <p:txBody>
          <a:bodyPr>
            <a:noAutofit/>
          </a:bodyPr>
          <a:lstStyle/>
          <a:p>
            <a:pPr marL="0" indent="0">
              <a:lnSpc>
                <a:spcPct val="100000"/>
              </a:lnSpc>
              <a:spcBef>
                <a:spcPts val="0"/>
              </a:spcBef>
              <a:spcAft>
                <a:spcPts val="600"/>
              </a:spcAft>
              <a:buNone/>
            </a:pPr>
            <a:r>
              <a:rPr lang="de-DE" cap="small" dirty="0">
                <a:solidFill>
                  <a:srgbClr val="009FD6"/>
                </a:solidFill>
              </a:rPr>
              <a:t>Schwache künstliche Intelligenz</a:t>
            </a:r>
          </a:p>
          <a:p>
            <a:pPr marL="285750" indent="-285750">
              <a:lnSpc>
                <a:spcPct val="100000"/>
              </a:lnSpc>
              <a:spcBef>
                <a:spcPts val="0"/>
              </a:spcBef>
              <a:spcAft>
                <a:spcPts val="600"/>
              </a:spcAft>
              <a:buFont typeface="Courier New" panose="02070309020205020404" pitchFamily="49" charset="0"/>
              <a:buChar char="o"/>
            </a:pPr>
            <a:r>
              <a:rPr lang="de-DE" sz="2600" dirty="0"/>
              <a:t>Die Abgrenzung einer schwachen KI von der starken KI hat </a:t>
            </a:r>
            <a:r>
              <a:rPr lang="de-DE" sz="2600" cap="small" dirty="0">
                <a:solidFill>
                  <a:srgbClr val="009FD6"/>
                </a:solidFill>
              </a:rPr>
              <a:t>John Searle </a:t>
            </a:r>
            <a:r>
              <a:rPr lang="de-DE" sz="2600" dirty="0"/>
              <a:t>in einer Reaktion auf Turings Artikel vorgenommen, die als das Gedankenexperiment des »Chinesischen Zimmers« bekannt ist. </a:t>
            </a:r>
          </a:p>
          <a:p>
            <a:pPr marL="285750" indent="-285750">
              <a:lnSpc>
                <a:spcPct val="100000"/>
              </a:lnSpc>
              <a:spcBef>
                <a:spcPts val="0"/>
              </a:spcBef>
              <a:spcAft>
                <a:spcPts val="600"/>
              </a:spcAft>
              <a:buFont typeface="Courier New" panose="02070309020205020404" pitchFamily="49" charset="0"/>
              <a:buChar char="o"/>
            </a:pPr>
            <a:r>
              <a:rPr lang="de-DE" sz="2600" i="1" dirty="0"/>
              <a:t>Schwacher KI</a:t>
            </a:r>
            <a:r>
              <a:rPr lang="de-DE" sz="2600" dirty="0"/>
              <a:t> ist lediglich an der </a:t>
            </a:r>
            <a:r>
              <a:rPr lang="de-DE" sz="2600" i="1" dirty="0"/>
              <a:t>Simulation</a:t>
            </a:r>
            <a:r>
              <a:rPr lang="de-DE" sz="2600" dirty="0"/>
              <a:t> spezifischer Kompetenzen in artifiziellen Systemen gelegen.</a:t>
            </a:r>
          </a:p>
        </p:txBody>
      </p:sp>
      <p:pic>
        <p:nvPicPr>
          <p:cNvPr id="11" name="Grafik 10">
            <a:extLst>
              <a:ext uri="{FF2B5EF4-FFF2-40B4-BE49-F238E27FC236}">
                <a16:creationId xmlns:a16="http://schemas.microsoft.com/office/drawing/2014/main" id="{450540C8-C88E-1C85-CF13-F6CF553FE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726" y="2374082"/>
            <a:ext cx="4753505" cy="3119487"/>
          </a:xfrm>
          <a:prstGeom prst="rect">
            <a:avLst/>
          </a:prstGeom>
        </p:spPr>
      </p:pic>
    </p:spTree>
    <p:extLst>
      <p:ext uri="{BB962C8B-B14F-4D97-AF65-F5344CB8AC3E}">
        <p14:creationId xmlns:p14="http://schemas.microsoft.com/office/powerpoint/2010/main" val="153551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3.3 Künstliche Intelligenz</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18</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3. Technik</a:t>
            </a:r>
          </a:p>
        </p:txBody>
      </p:sp>
      <p:sp>
        <p:nvSpPr>
          <p:cNvPr id="7" name="Inhaltsplatzhalter 11">
            <a:extLst>
              <a:ext uri="{FF2B5EF4-FFF2-40B4-BE49-F238E27FC236}">
                <a16:creationId xmlns:a16="http://schemas.microsoft.com/office/drawing/2014/main" id="{68BD02EA-24C5-5E0A-2BD8-921142811384}"/>
              </a:ext>
            </a:extLst>
          </p:cNvPr>
          <p:cNvSpPr>
            <a:spLocks noGrp="1"/>
          </p:cNvSpPr>
          <p:nvPr>
            <p:ph idx="1"/>
          </p:nvPr>
        </p:nvSpPr>
        <p:spPr>
          <a:xfrm>
            <a:off x="838200" y="1545705"/>
            <a:ext cx="10515600" cy="4351338"/>
          </a:xfrm>
        </p:spPr>
        <p:txBody>
          <a:bodyPr>
            <a:noAutofit/>
          </a:bodyPr>
          <a:lstStyle/>
          <a:p>
            <a:pPr marL="0" indent="0">
              <a:lnSpc>
                <a:spcPct val="100000"/>
              </a:lnSpc>
              <a:spcBef>
                <a:spcPts val="0"/>
              </a:spcBef>
              <a:spcAft>
                <a:spcPts val="600"/>
              </a:spcAft>
              <a:buNone/>
            </a:pPr>
            <a:r>
              <a:rPr lang="de-DE" sz="2600" cap="small" dirty="0">
                <a:solidFill>
                  <a:srgbClr val="009FD6"/>
                </a:solidFill>
              </a:rPr>
              <a:t>Definition von Stuart Russell und Peter Norvig in </a:t>
            </a:r>
            <a:r>
              <a:rPr lang="de-DE" sz="2600" i="1" cap="small" dirty="0">
                <a:solidFill>
                  <a:srgbClr val="009FD6"/>
                </a:solidFill>
              </a:rPr>
              <a:t>Artificial </a:t>
            </a:r>
            <a:r>
              <a:rPr lang="de-DE" sz="2600" i="1" cap="small" dirty="0" err="1">
                <a:solidFill>
                  <a:srgbClr val="009FD6"/>
                </a:solidFill>
              </a:rPr>
              <a:t>Intelligence</a:t>
            </a:r>
            <a:r>
              <a:rPr lang="de-DE" sz="2600" i="1" cap="small" dirty="0">
                <a:solidFill>
                  <a:srgbClr val="009FD6"/>
                </a:solidFill>
              </a:rPr>
              <a:t> </a:t>
            </a:r>
            <a:r>
              <a:rPr lang="de-DE" sz="2600" cap="small" dirty="0">
                <a:solidFill>
                  <a:srgbClr val="009FD6"/>
                </a:solidFill>
              </a:rPr>
              <a:t>(2003: 947; meine Übersetzung): </a:t>
            </a:r>
          </a:p>
          <a:p>
            <a:pPr marL="0" indent="0">
              <a:lnSpc>
                <a:spcPct val="100000"/>
              </a:lnSpc>
              <a:spcBef>
                <a:spcPts val="0"/>
              </a:spcBef>
              <a:spcAft>
                <a:spcPts val="600"/>
              </a:spcAft>
              <a:buNone/>
            </a:pPr>
            <a:r>
              <a:rPr lang="de-DE" sz="2400" dirty="0"/>
              <a:t>»Die Behauptung, Maschinen könnten möglicherweise intelligent handeln (oder vielleicht besser: so tun, </a:t>
            </a:r>
            <a:r>
              <a:rPr lang="de-DE" sz="2400" i="1" dirty="0"/>
              <a:t>als ob </a:t>
            </a:r>
            <a:r>
              <a:rPr lang="de-DE" sz="2400" dirty="0"/>
              <a:t>sie intelligent wären), wird von Philosoph*innen als schwache KI-Hypothese bezeichnet, und die Behauptung, dass Maschinen, die dies tun, </a:t>
            </a:r>
            <a:r>
              <a:rPr lang="de-DE" sz="2400" i="1" dirty="0"/>
              <a:t>tatsächlich</a:t>
            </a:r>
            <a:r>
              <a:rPr lang="de-DE" sz="2400" dirty="0"/>
              <a:t> denken (im Gegensatz dazu, Denken zu </a:t>
            </a:r>
            <a:r>
              <a:rPr lang="de-DE" sz="2400" i="1" dirty="0"/>
              <a:t>simulieren</a:t>
            </a:r>
            <a:r>
              <a:rPr lang="de-DE" sz="2400" dirty="0"/>
              <a:t>), wird die starke KI-Hypothese genannt.« </a:t>
            </a:r>
          </a:p>
          <a:p>
            <a:pPr marL="0" indent="0">
              <a:lnSpc>
                <a:spcPct val="100000"/>
              </a:lnSpc>
              <a:spcBef>
                <a:spcPts val="0"/>
              </a:spcBef>
              <a:spcAft>
                <a:spcPts val="600"/>
              </a:spcAft>
              <a:buNone/>
            </a:pPr>
            <a:r>
              <a:rPr lang="de-DE" sz="2400" cap="small" dirty="0">
                <a:solidFill>
                  <a:srgbClr val="009FD6"/>
                </a:solidFill>
              </a:rPr>
              <a:t>Oder im englischen Original: </a:t>
            </a:r>
            <a:r>
              <a:rPr lang="en-US" sz="2400" dirty="0"/>
              <a:t>»[T]he assertion that machines could possibly act intelligently (or, perhaps better, act </a:t>
            </a:r>
            <a:r>
              <a:rPr lang="en-US" sz="2400" i="1" dirty="0"/>
              <a:t>as if</a:t>
            </a:r>
            <a:r>
              <a:rPr lang="en-US" sz="2400" dirty="0"/>
              <a:t> they were intelligent) is called the weak AI hypothesis by philosophers, and the assertion that machines that do so are </a:t>
            </a:r>
            <a:r>
              <a:rPr lang="en-US" sz="2400" i="1" dirty="0"/>
              <a:t>actually</a:t>
            </a:r>
            <a:r>
              <a:rPr lang="en-US" sz="2400" dirty="0"/>
              <a:t> thinking (as opposed to </a:t>
            </a:r>
            <a:r>
              <a:rPr lang="en-US" sz="2400" i="1" dirty="0"/>
              <a:t>simulating</a:t>
            </a:r>
            <a:r>
              <a:rPr lang="en-US" sz="2400" dirty="0"/>
              <a:t> thinking) is called the strong AI hypothesis.«</a:t>
            </a:r>
          </a:p>
        </p:txBody>
      </p:sp>
    </p:spTree>
    <p:extLst>
      <p:ext uri="{BB962C8B-B14F-4D97-AF65-F5344CB8AC3E}">
        <p14:creationId xmlns:p14="http://schemas.microsoft.com/office/powerpoint/2010/main" val="3817122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3.4 Roboter</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342900" indent="-342900">
              <a:lnSpc>
                <a:spcPct val="100000"/>
              </a:lnSpc>
              <a:spcBef>
                <a:spcPts val="600"/>
              </a:spcBef>
              <a:spcAft>
                <a:spcPts val="600"/>
              </a:spcAft>
              <a:buFont typeface="Courier New" panose="02070309020205020404" pitchFamily="49" charset="0"/>
              <a:buChar char="o"/>
            </a:pPr>
            <a:r>
              <a:rPr lang="de-DE" sz="2500" dirty="0"/>
              <a:t>Der Begriff »</a:t>
            </a:r>
            <a:r>
              <a:rPr lang="de-DE" sz="2500" dirty="0">
                <a:solidFill>
                  <a:srgbClr val="009FD6"/>
                </a:solidFill>
              </a:rPr>
              <a:t>Roboter</a:t>
            </a:r>
            <a:r>
              <a:rPr lang="de-DE" sz="2500" dirty="0"/>
              <a:t>« stammt von tschechisch »</a:t>
            </a:r>
            <a:r>
              <a:rPr lang="de-DE" sz="2500" dirty="0" err="1">
                <a:solidFill>
                  <a:srgbClr val="009FD6"/>
                </a:solidFill>
              </a:rPr>
              <a:t>robota</a:t>
            </a:r>
            <a:r>
              <a:rPr lang="de-DE" sz="2500" dirty="0"/>
              <a:t>« (Arbeit, Frondienst, Zwangsarbeit); »</a:t>
            </a:r>
            <a:r>
              <a:rPr lang="de-DE" sz="2500" dirty="0" err="1"/>
              <a:t>robot</a:t>
            </a:r>
            <a:r>
              <a:rPr lang="de-DE" sz="2500" dirty="0"/>
              <a:t>« durch den Künstler Josef Čapek geprägt (1920); bei Karel Čapek in Theaterstück </a:t>
            </a:r>
            <a:r>
              <a:rPr lang="de-DE" sz="2500" i="1" dirty="0" err="1"/>
              <a:t>Rossum‘s</a:t>
            </a:r>
            <a:r>
              <a:rPr lang="de-DE" sz="2500" i="1" dirty="0"/>
              <a:t> Universal Robots </a:t>
            </a:r>
            <a:r>
              <a:rPr lang="de-DE" sz="2500" dirty="0"/>
              <a:t>(1921) für humanoide Apparaturen, die Arbeit für Menschen übernehmen.</a:t>
            </a:r>
          </a:p>
          <a:p>
            <a:pPr marL="342900" indent="-342900">
              <a:lnSpc>
                <a:spcPct val="100000"/>
              </a:lnSpc>
              <a:spcBef>
                <a:spcPts val="600"/>
              </a:spcBef>
              <a:spcAft>
                <a:spcPts val="600"/>
              </a:spcAft>
              <a:buFont typeface="Courier New" panose="02070309020205020404" pitchFamily="49" charset="0"/>
              <a:buChar char="o"/>
            </a:pPr>
            <a:r>
              <a:rPr lang="de-DE" sz="2500" dirty="0"/>
              <a:t>Ich verstehe unter einem Roboter eine </a:t>
            </a:r>
            <a:r>
              <a:rPr lang="de-DE" sz="2500" cap="small" dirty="0">
                <a:solidFill>
                  <a:srgbClr val="009FD6"/>
                </a:solidFill>
              </a:rPr>
              <a:t>elektro-mechanische Maschine</a:t>
            </a:r>
            <a:r>
              <a:rPr lang="de-DE" sz="2500" dirty="0"/>
              <a:t>, die </a:t>
            </a:r>
            <a:r>
              <a:rPr lang="de-DE" sz="2500" dirty="0">
                <a:solidFill>
                  <a:srgbClr val="009FD6"/>
                </a:solidFill>
              </a:rPr>
              <a:t>a) </a:t>
            </a:r>
            <a:r>
              <a:rPr lang="de-DE" sz="2500" dirty="0"/>
              <a:t>über irgendeine Form von eigenständigem </a:t>
            </a:r>
            <a:r>
              <a:rPr lang="de-DE" sz="2500" cap="small" dirty="0">
                <a:solidFill>
                  <a:srgbClr val="009FD6"/>
                </a:solidFill>
              </a:rPr>
              <a:t>Körper</a:t>
            </a:r>
            <a:r>
              <a:rPr lang="de-DE" sz="2500" dirty="0"/>
              <a:t> verfügt, </a:t>
            </a:r>
            <a:r>
              <a:rPr lang="de-DE" sz="2500" dirty="0">
                <a:solidFill>
                  <a:srgbClr val="009FD6"/>
                </a:solidFill>
              </a:rPr>
              <a:t>b) </a:t>
            </a:r>
            <a:r>
              <a:rPr lang="de-DE" sz="2500" dirty="0"/>
              <a:t>einen </a:t>
            </a:r>
            <a:r>
              <a:rPr lang="de-DE" sz="2500" cap="small" dirty="0">
                <a:solidFill>
                  <a:srgbClr val="009FD6"/>
                </a:solidFill>
              </a:rPr>
              <a:t>Prozessor</a:t>
            </a:r>
            <a:r>
              <a:rPr lang="de-DE" sz="2500" dirty="0"/>
              <a:t> hat, </a:t>
            </a:r>
            <a:r>
              <a:rPr lang="de-DE" sz="2500" dirty="0">
                <a:solidFill>
                  <a:srgbClr val="009FD6"/>
                </a:solidFill>
              </a:rPr>
              <a:t>c)</a:t>
            </a:r>
            <a:r>
              <a:rPr lang="de-DE" sz="2500" dirty="0"/>
              <a:t> mit </a:t>
            </a:r>
            <a:r>
              <a:rPr lang="de-DE" sz="2500" cap="small" dirty="0">
                <a:solidFill>
                  <a:srgbClr val="009FD6"/>
                </a:solidFill>
              </a:rPr>
              <a:t>Sensoren</a:t>
            </a:r>
            <a:r>
              <a:rPr lang="de-DE" sz="2500" dirty="0"/>
              <a:t>, die Informationen über die Welt sammeln, ausgestattet ist </a:t>
            </a:r>
            <a:r>
              <a:rPr lang="de-DE" sz="2500" dirty="0">
                <a:solidFill>
                  <a:srgbClr val="009FD6"/>
                </a:solidFill>
              </a:rPr>
              <a:t>d)</a:t>
            </a:r>
            <a:r>
              <a:rPr lang="de-DE" sz="2500" dirty="0"/>
              <a:t> sowie mit einem </a:t>
            </a:r>
            <a:r>
              <a:rPr lang="de-DE" sz="2500" cap="small" dirty="0">
                <a:solidFill>
                  <a:srgbClr val="009FD6"/>
                </a:solidFill>
              </a:rPr>
              <a:t>Effektor</a:t>
            </a:r>
            <a:r>
              <a:rPr lang="de-DE" sz="2500" dirty="0"/>
              <a:t>, der Signale in mechanische Abläufe übersetzt. Das Verhalten eines Roboters </a:t>
            </a:r>
            <a:r>
              <a:rPr lang="de-DE" sz="2500" dirty="0">
                <a:solidFill>
                  <a:srgbClr val="009FD6"/>
                </a:solidFill>
              </a:rPr>
              <a:t>e) </a:t>
            </a:r>
            <a:r>
              <a:rPr lang="de-DE" sz="2500" dirty="0"/>
              <a:t>ist oder erscheint zumindest </a:t>
            </a:r>
            <a:r>
              <a:rPr lang="de-DE" sz="2500" cap="small" dirty="0">
                <a:solidFill>
                  <a:srgbClr val="009FD6"/>
                </a:solidFill>
              </a:rPr>
              <a:t>autonom</a:t>
            </a:r>
            <a:r>
              <a:rPr lang="de-DE" sz="2500" dirty="0"/>
              <a:t> und er kann </a:t>
            </a:r>
            <a:r>
              <a:rPr lang="de-DE" sz="2500" dirty="0">
                <a:solidFill>
                  <a:srgbClr val="009FD6"/>
                </a:solidFill>
              </a:rPr>
              <a:t>f)</a:t>
            </a:r>
            <a:r>
              <a:rPr lang="de-DE" sz="2500" b="1" dirty="0">
                <a:solidFill>
                  <a:srgbClr val="009FD6"/>
                </a:solidFill>
              </a:rPr>
              <a:t> </a:t>
            </a:r>
            <a:r>
              <a:rPr lang="de-DE" sz="2500" dirty="0"/>
              <a:t>in seine Umgebung hinein wirken bzw. auf sie </a:t>
            </a:r>
            <a:r>
              <a:rPr lang="de-DE" sz="2500" cap="small" dirty="0">
                <a:solidFill>
                  <a:srgbClr val="009FD6"/>
                </a:solidFill>
              </a:rPr>
              <a:t>Einfluss</a:t>
            </a:r>
            <a:r>
              <a:rPr lang="de-DE" sz="2500" dirty="0"/>
              <a:t> nehmen.</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19</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3. Technik</a:t>
            </a:r>
          </a:p>
        </p:txBody>
      </p:sp>
    </p:spTree>
    <p:extLst>
      <p:ext uri="{BB962C8B-B14F-4D97-AF65-F5344CB8AC3E}">
        <p14:creationId xmlns:p14="http://schemas.microsoft.com/office/powerpoint/2010/main" val="316157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Agenda</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lstStyle/>
          <a:p>
            <a:pPr marL="514800" indent="-514800">
              <a:buNone/>
            </a:pPr>
            <a:r>
              <a:rPr lang="de-DE" dirty="0">
                <a:solidFill>
                  <a:srgbClr val="009FD6"/>
                </a:solidFill>
              </a:rPr>
              <a:t>1.</a:t>
            </a:r>
            <a:r>
              <a:rPr lang="de-DE" dirty="0">
                <a:solidFill>
                  <a:srgbClr val="9A002C"/>
                </a:solidFill>
              </a:rPr>
              <a:t> 	</a:t>
            </a:r>
            <a:r>
              <a:rPr lang="de-DE" dirty="0"/>
              <a:t>Philosophie</a:t>
            </a:r>
          </a:p>
          <a:p>
            <a:pPr marL="514800" indent="-514800">
              <a:buNone/>
            </a:pPr>
            <a:r>
              <a:rPr lang="de-DE" dirty="0">
                <a:solidFill>
                  <a:srgbClr val="009FD6"/>
                </a:solidFill>
              </a:rPr>
              <a:t>2. </a:t>
            </a:r>
            <a:r>
              <a:rPr lang="de-DE" dirty="0">
                <a:solidFill>
                  <a:srgbClr val="9A002C"/>
                </a:solidFill>
              </a:rPr>
              <a:t>	</a:t>
            </a:r>
            <a:r>
              <a:rPr lang="de-DE" dirty="0"/>
              <a:t>Feminismus</a:t>
            </a:r>
          </a:p>
          <a:p>
            <a:pPr marL="514800" indent="-514800">
              <a:buNone/>
            </a:pPr>
            <a:r>
              <a:rPr lang="de-DE" dirty="0">
                <a:solidFill>
                  <a:srgbClr val="009FD6"/>
                </a:solidFill>
              </a:rPr>
              <a:t>3. </a:t>
            </a:r>
            <a:r>
              <a:rPr lang="de-DE" dirty="0">
                <a:solidFill>
                  <a:srgbClr val="9A002C"/>
                </a:solidFill>
              </a:rPr>
              <a:t>	</a:t>
            </a:r>
            <a:r>
              <a:rPr lang="de-DE" dirty="0"/>
              <a:t>Technik</a:t>
            </a:r>
          </a:p>
          <a:p>
            <a:pPr marL="514800" indent="-514800">
              <a:buNone/>
            </a:pPr>
            <a:r>
              <a:rPr lang="de-DE" dirty="0">
                <a:solidFill>
                  <a:srgbClr val="009FD6"/>
                </a:solidFill>
              </a:rPr>
              <a:t>4.</a:t>
            </a:r>
            <a:r>
              <a:rPr lang="de-DE" dirty="0">
                <a:solidFill>
                  <a:srgbClr val="9A002C"/>
                </a:solidFill>
              </a:rPr>
              <a:t>	</a:t>
            </a:r>
            <a:r>
              <a:rPr lang="de-DE" dirty="0"/>
              <a:t>Feministische Technikphilosophie</a:t>
            </a:r>
          </a:p>
          <a:p>
            <a:pPr marL="514800" indent="-514800">
              <a:buNone/>
            </a:pPr>
            <a:endParaRPr lang="de-DE" dirty="0">
              <a:solidFill>
                <a:srgbClr val="9A002C"/>
              </a:solidFill>
            </a:endParaRPr>
          </a:p>
          <a:p>
            <a:pPr marL="514800" indent="-514800">
              <a:buNone/>
            </a:pPr>
            <a:endParaRPr lang="de-DE" dirty="0">
              <a:solidFill>
                <a:srgbClr val="9A002C"/>
              </a:solidFill>
            </a:endParaRP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5245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 Feministische Technikphilosophie</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rmAutofit/>
          </a:bodyPr>
          <a:lstStyle/>
          <a:p>
            <a:pPr marL="514800" indent="-514800">
              <a:buNone/>
            </a:pPr>
            <a:r>
              <a:rPr lang="de-DE" dirty="0">
                <a:solidFill>
                  <a:srgbClr val="009FD6"/>
                </a:solidFill>
              </a:rPr>
              <a:t>4.1</a:t>
            </a:r>
            <a:r>
              <a:rPr lang="de-DE" dirty="0">
                <a:solidFill>
                  <a:srgbClr val="9A002C"/>
                </a:solidFill>
              </a:rPr>
              <a:t> </a:t>
            </a:r>
            <a:r>
              <a:rPr lang="de-DE" dirty="0" err="1"/>
              <a:t>Cyborgfeminismus</a:t>
            </a:r>
            <a:endParaRPr lang="de-DE" dirty="0"/>
          </a:p>
          <a:p>
            <a:pPr marL="514800" indent="-514800">
              <a:buNone/>
            </a:pPr>
            <a:r>
              <a:rPr lang="de-DE" dirty="0">
                <a:solidFill>
                  <a:srgbClr val="009FD6"/>
                </a:solidFill>
              </a:rPr>
              <a:t>4.2</a:t>
            </a:r>
            <a:r>
              <a:rPr lang="de-DE" dirty="0">
                <a:solidFill>
                  <a:srgbClr val="9A002C"/>
                </a:solidFill>
              </a:rPr>
              <a:t>	</a:t>
            </a:r>
            <a:r>
              <a:rPr lang="de-DE" dirty="0"/>
              <a:t>Technofeminismus</a:t>
            </a:r>
          </a:p>
          <a:p>
            <a:pPr marL="514800" indent="-514800">
              <a:buNone/>
            </a:pPr>
            <a:r>
              <a:rPr lang="de-DE" dirty="0">
                <a:solidFill>
                  <a:srgbClr val="009FD6"/>
                </a:solidFill>
              </a:rPr>
              <a:t>4.3</a:t>
            </a:r>
            <a:r>
              <a:rPr lang="de-DE" dirty="0"/>
              <a:t> </a:t>
            </a:r>
            <a:r>
              <a:rPr lang="de-DE" dirty="0" err="1"/>
              <a:t>Xenofeminismus</a:t>
            </a:r>
            <a:endParaRPr lang="de-DE" dirty="0"/>
          </a:p>
          <a:p>
            <a:pPr marL="514800" indent="-514800">
              <a:buNone/>
            </a:pPr>
            <a:r>
              <a:rPr lang="de-DE" dirty="0">
                <a:solidFill>
                  <a:srgbClr val="009FD6"/>
                </a:solidFill>
              </a:rPr>
              <a:t>4.4</a:t>
            </a:r>
            <a:r>
              <a:rPr lang="de-DE" dirty="0">
                <a:solidFill>
                  <a:srgbClr val="9A002C"/>
                </a:solidFill>
              </a:rPr>
              <a:t> </a:t>
            </a:r>
            <a:r>
              <a:rPr lang="de-DE" dirty="0"/>
              <a:t>Netzfeminismus &amp; </a:t>
            </a:r>
            <a:r>
              <a:rPr lang="de-DE" dirty="0" err="1"/>
              <a:t>Glitch</a:t>
            </a:r>
            <a:r>
              <a:rPr lang="de-DE" dirty="0"/>
              <a:t> Feminismus</a:t>
            </a:r>
          </a:p>
          <a:p>
            <a:pPr marL="514800" indent="-514800">
              <a:buNone/>
            </a:pPr>
            <a:r>
              <a:rPr lang="de-DE" dirty="0">
                <a:solidFill>
                  <a:srgbClr val="009FD6"/>
                </a:solidFill>
              </a:rPr>
              <a:t>4.5</a:t>
            </a:r>
            <a:r>
              <a:rPr lang="de-DE" dirty="0">
                <a:solidFill>
                  <a:srgbClr val="9A002C"/>
                </a:solidFill>
              </a:rPr>
              <a:t> </a:t>
            </a:r>
            <a:r>
              <a:rPr lang="de-DE" dirty="0"/>
              <a:t>Fazit</a:t>
            </a:r>
            <a:endParaRPr lang="de-DE" dirty="0">
              <a:solidFill>
                <a:srgbClr val="9A002C"/>
              </a:solidFill>
            </a:endParaRPr>
          </a:p>
          <a:p>
            <a:pPr marL="514800" indent="-514800">
              <a:buNone/>
            </a:pPr>
            <a:r>
              <a:rPr lang="de-DE" dirty="0">
                <a:solidFill>
                  <a:srgbClr val="9A002C"/>
                </a:solidFill>
              </a:rPr>
              <a:t>	</a:t>
            </a:r>
          </a:p>
          <a:p>
            <a:pPr marL="514800" indent="-514800">
              <a:buNone/>
            </a:pPr>
            <a:endParaRPr lang="de-DE" dirty="0"/>
          </a:p>
          <a:p>
            <a:pPr marL="514800" indent="-514800">
              <a:buNone/>
            </a:pPr>
            <a:endParaRPr lang="de-DE" dirty="0">
              <a:solidFill>
                <a:srgbClr val="9A002C"/>
              </a:solidFill>
            </a:endParaRPr>
          </a:p>
          <a:p>
            <a:pPr marL="514800" indent="-514800">
              <a:buNone/>
            </a:pPr>
            <a:endParaRPr lang="de-DE" dirty="0">
              <a:solidFill>
                <a:srgbClr val="9A002C"/>
              </a:solidFill>
            </a:endParaRPr>
          </a:p>
          <a:p>
            <a:pPr marL="514800" indent="-514800">
              <a:buNone/>
            </a:pPr>
            <a:endParaRPr lang="de-DE" dirty="0">
              <a:solidFill>
                <a:srgbClr val="9A002C"/>
              </a:solidFill>
            </a:endParaRP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20</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15272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4.1 </a:t>
            </a:r>
            <a:r>
              <a:rPr lang="de-DE" sz="3000" b="1" cap="small" dirty="0" err="1">
                <a:solidFill>
                  <a:srgbClr val="009FD6"/>
                </a:solidFill>
              </a:rPr>
              <a:t>Cyborgfeminismus</a:t>
            </a:r>
            <a:endParaRPr lang="de-DE" sz="3000" b="1" i="1" cap="small" dirty="0">
              <a:solidFill>
                <a:srgbClr val="009FD6"/>
              </a:solidFill>
            </a:endParaRP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7512698" cy="4351338"/>
          </a:xfrm>
        </p:spPr>
        <p:txBody>
          <a:bodyPr>
            <a:noAutofit/>
          </a:bodyPr>
          <a:lstStyle/>
          <a:p>
            <a:pPr marL="457200" indent="-457200">
              <a:lnSpc>
                <a:spcPct val="100000"/>
              </a:lnSpc>
              <a:spcBef>
                <a:spcPts val="0"/>
              </a:spcBef>
              <a:spcAft>
                <a:spcPts val="600"/>
              </a:spcAft>
              <a:buFont typeface="Courier New" panose="02070309020205020404" pitchFamily="49" charset="0"/>
              <a:buChar char="o"/>
            </a:pPr>
            <a:r>
              <a:rPr lang="de-DE" sz="2000" dirty="0"/>
              <a:t>Haraway, Donna (1984): </a:t>
            </a:r>
            <a:r>
              <a:rPr lang="de-DE" sz="2000" i="1" dirty="0"/>
              <a:t>A Cyborg </a:t>
            </a:r>
            <a:r>
              <a:rPr lang="de-DE" sz="2000" i="1" dirty="0" err="1"/>
              <a:t>Manifesto</a:t>
            </a:r>
            <a:r>
              <a:rPr lang="de-DE" sz="2000" i="1" dirty="0"/>
              <a:t>: Science, Technology, and </a:t>
            </a:r>
            <a:r>
              <a:rPr lang="de-DE" sz="2000" i="1" dirty="0" err="1"/>
              <a:t>Socialist</a:t>
            </a:r>
            <a:r>
              <a:rPr lang="de-DE" sz="2000" i="1" dirty="0"/>
              <a:t> </a:t>
            </a:r>
            <a:r>
              <a:rPr lang="de-DE" sz="2000" i="1" dirty="0" err="1"/>
              <a:t>Feminism</a:t>
            </a:r>
            <a:r>
              <a:rPr lang="de-DE" sz="2000" i="1" dirty="0"/>
              <a:t> in </a:t>
            </a:r>
            <a:r>
              <a:rPr lang="de-DE" sz="2000" i="1" dirty="0" err="1"/>
              <a:t>the</a:t>
            </a:r>
            <a:r>
              <a:rPr lang="de-DE" sz="2000" i="1" dirty="0"/>
              <a:t> Late </a:t>
            </a:r>
            <a:r>
              <a:rPr lang="de-DE" sz="2000" i="1" dirty="0" err="1"/>
              <a:t>Twentieth</a:t>
            </a:r>
            <a:r>
              <a:rPr lang="de-DE" sz="2000" i="1" dirty="0"/>
              <a:t> Century</a:t>
            </a:r>
            <a:r>
              <a:rPr lang="de-DE" sz="2000" dirty="0"/>
              <a:t>. New York: Routledge.</a:t>
            </a:r>
          </a:p>
          <a:p>
            <a:pPr marL="457200" indent="-457200">
              <a:lnSpc>
                <a:spcPct val="100000"/>
              </a:lnSpc>
              <a:spcBef>
                <a:spcPts val="0"/>
              </a:spcBef>
              <a:spcAft>
                <a:spcPts val="600"/>
              </a:spcAft>
              <a:buFont typeface="Courier New" panose="02070309020205020404" pitchFamily="49" charset="0"/>
              <a:buChar char="o"/>
            </a:pPr>
            <a:r>
              <a:rPr lang="de-DE" sz="2000" dirty="0"/>
              <a:t>Hinterfragt traditionelle Dichotomien und Dualismen wie Natur/Kultur, Subjekt/Objekt, Frau/Mann.</a:t>
            </a:r>
          </a:p>
          <a:p>
            <a:pPr marL="457200" indent="-457200">
              <a:lnSpc>
                <a:spcPct val="100000"/>
              </a:lnSpc>
              <a:spcBef>
                <a:spcPts val="0"/>
              </a:spcBef>
              <a:spcAft>
                <a:spcPts val="600"/>
              </a:spcAft>
              <a:buFont typeface="Courier New" panose="02070309020205020404" pitchFamily="49" charset="0"/>
              <a:buChar char="o"/>
            </a:pPr>
            <a:r>
              <a:rPr lang="de-DE" sz="2000" dirty="0" err="1"/>
              <a:t>Essenzialismuskritik</a:t>
            </a:r>
            <a:r>
              <a:rPr lang="de-DE" sz="2000" dirty="0"/>
              <a:t>.</a:t>
            </a:r>
          </a:p>
          <a:p>
            <a:pPr marL="457200" indent="-457200">
              <a:lnSpc>
                <a:spcPct val="100000"/>
              </a:lnSpc>
              <a:spcBef>
                <a:spcPts val="0"/>
              </a:spcBef>
              <a:spcAft>
                <a:spcPts val="600"/>
              </a:spcAft>
              <a:buFont typeface="Courier New" panose="02070309020205020404" pitchFamily="49" charset="0"/>
              <a:buChar char="o"/>
            </a:pPr>
            <a:r>
              <a:rPr lang="de-DE" sz="2000" dirty="0"/>
              <a:t>Fokussiert die emanzipatorische Kraft der </a:t>
            </a:r>
            <a:r>
              <a:rPr lang="de-DE" sz="2000" dirty="0" err="1"/>
              <a:t>IKTn</a:t>
            </a:r>
            <a:r>
              <a:rPr lang="de-DE" sz="2000" dirty="0"/>
              <a:t>; größtenteils recht positive Einschätzung der </a:t>
            </a:r>
            <a:r>
              <a:rPr lang="de-DE" sz="2000" dirty="0" err="1"/>
              <a:t>IKTn</a:t>
            </a:r>
            <a:r>
              <a:rPr lang="de-DE" sz="2000" dirty="0"/>
              <a:t>; digitale Technologien garantieren größere Transparenz und Plastizität von Identitäten; Möglichkeit neuer und experimenteller Genderformen.</a:t>
            </a:r>
          </a:p>
          <a:p>
            <a:pPr marL="457200" indent="-457200">
              <a:lnSpc>
                <a:spcPct val="100000"/>
              </a:lnSpc>
              <a:spcBef>
                <a:spcPts val="0"/>
              </a:spcBef>
              <a:spcAft>
                <a:spcPts val="600"/>
              </a:spcAft>
              <a:buFont typeface="Courier New" panose="02070309020205020404" pitchFamily="49" charset="0"/>
              <a:buChar char="o"/>
            </a:pPr>
            <a:r>
              <a:rPr lang="de-DE" sz="2000" dirty="0"/>
              <a:t>Die Figuration der Cyborg als kritisches Bewusstsein für die Hinterfragung und Verschmelzung von Kategorien.</a:t>
            </a:r>
          </a:p>
          <a:p>
            <a:pPr marL="457200" indent="-457200">
              <a:lnSpc>
                <a:spcPct val="100000"/>
              </a:lnSpc>
              <a:spcBef>
                <a:spcPts val="0"/>
              </a:spcBef>
              <a:spcAft>
                <a:spcPts val="600"/>
              </a:spcAft>
              <a:buFont typeface="Courier New" panose="02070309020205020404" pitchFamily="49" charset="0"/>
              <a:buChar char="o"/>
            </a:pPr>
            <a:r>
              <a:rPr lang="de-DE" sz="2000" dirty="0"/>
              <a:t>Dekonstruktiver techno-feministischer Ansatz.  </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21</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4. Feministische Technikphilosophie</a:t>
            </a:r>
          </a:p>
        </p:txBody>
      </p:sp>
      <p:pic>
        <p:nvPicPr>
          <p:cNvPr id="7" name="Picture 2" descr="Bildergebnis für donna haraway cyborg manifesto">
            <a:extLst>
              <a:ext uri="{FF2B5EF4-FFF2-40B4-BE49-F238E27FC236}">
                <a16:creationId xmlns:a16="http://schemas.microsoft.com/office/drawing/2014/main" id="{6B1CBEBE-C546-47D0-A415-F5A8BF744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414162"/>
            <a:ext cx="3449782" cy="532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7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4.1 </a:t>
            </a:r>
            <a:r>
              <a:rPr lang="de-DE" sz="3000" b="1" cap="small" dirty="0" err="1">
                <a:solidFill>
                  <a:srgbClr val="009FD6"/>
                </a:solidFill>
              </a:rPr>
              <a:t>Cyborgfeminismus</a:t>
            </a:r>
            <a:endParaRPr lang="de-DE" sz="3000" b="1" i="1" cap="small" dirty="0">
              <a:solidFill>
                <a:srgbClr val="009FD6"/>
              </a:solidFill>
            </a:endParaRP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342900" indent="-342900">
              <a:lnSpc>
                <a:spcPct val="100000"/>
              </a:lnSpc>
              <a:spcBef>
                <a:spcPts val="0"/>
              </a:spcBef>
              <a:spcAft>
                <a:spcPts val="600"/>
              </a:spcAft>
              <a:buFont typeface="Courier New" panose="02070309020205020404" pitchFamily="49" charset="0"/>
              <a:buChar char="o"/>
            </a:pPr>
            <a:r>
              <a:rPr lang="en-US" sz="2000" dirty="0"/>
              <a:t>»This chapter is an effort to build an ironic political myth […]</a:t>
            </a:r>
            <a:r>
              <a:rPr lang="de-AT" sz="2000" dirty="0"/>
              <a:t>.« (149; </a:t>
            </a:r>
            <a:r>
              <a:rPr lang="en-US" sz="2000" dirty="0">
                <a:solidFill>
                  <a:srgbClr val="009FD6"/>
                </a:solidFill>
              </a:rPr>
              <a:t>»Dieses Essay </a:t>
            </a:r>
            <a:r>
              <a:rPr lang="en-US" sz="2000" dirty="0" err="1">
                <a:solidFill>
                  <a:srgbClr val="009FD6"/>
                </a:solidFill>
              </a:rPr>
              <a:t>versucht</a:t>
            </a:r>
            <a:r>
              <a:rPr lang="en-US" sz="2000" dirty="0">
                <a:solidFill>
                  <a:srgbClr val="009FD6"/>
                </a:solidFill>
              </a:rPr>
              <a:t>, </a:t>
            </a:r>
            <a:r>
              <a:rPr lang="en-US" sz="2000" dirty="0" err="1">
                <a:solidFill>
                  <a:srgbClr val="009FD6"/>
                </a:solidFill>
              </a:rPr>
              <a:t>einen</a:t>
            </a:r>
            <a:r>
              <a:rPr lang="en-US" sz="2000" dirty="0">
                <a:solidFill>
                  <a:srgbClr val="009FD6"/>
                </a:solidFill>
              </a:rPr>
              <a:t> </a:t>
            </a:r>
            <a:r>
              <a:rPr lang="en-US" sz="2000" dirty="0" err="1">
                <a:solidFill>
                  <a:srgbClr val="009FD6"/>
                </a:solidFill>
              </a:rPr>
              <a:t>ironischen</a:t>
            </a:r>
            <a:r>
              <a:rPr lang="en-US" sz="2000" dirty="0">
                <a:solidFill>
                  <a:srgbClr val="009FD6"/>
                </a:solidFill>
              </a:rPr>
              <a:t>, </a:t>
            </a:r>
            <a:r>
              <a:rPr lang="en-US" sz="2000" dirty="0" err="1">
                <a:solidFill>
                  <a:srgbClr val="009FD6"/>
                </a:solidFill>
              </a:rPr>
              <a:t>politischen</a:t>
            </a:r>
            <a:r>
              <a:rPr lang="en-US" sz="2000" dirty="0">
                <a:solidFill>
                  <a:srgbClr val="009FD6"/>
                </a:solidFill>
              </a:rPr>
              <a:t> Mythos </a:t>
            </a:r>
            <a:r>
              <a:rPr lang="en-US" sz="2000" dirty="0" err="1">
                <a:solidFill>
                  <a:srgbClr val="009FD6"/>
                </a:solidFill>
              </a:rPr>
              <a:t>zu</a:t>
            </a:r>
            <a:r>
              <a:rPr lang="en-US" sz="2000" dirty="0">
                <a:solidFill>
                  <a:srgbClr val="009FD6"/>
                </a:solidFill>
              </a:rPr>
              <a:t> </a:t>
            </a:r>
            <a:r>
              <a:rPr lang="en-US" sz="2000" dirty="0" err="1">
                <a:solidFill>
                  <a:srgbClr val="009FD6"/>
                </a:solidFill>
              </a:rPr>
              <a:t>entwickeln</a:t>
            </a:r>
            <a:r>
              <a:rPr lang="en-US" sz="2000" dirty="0">
                <a:solidFill>
                  <a:srgbClr val="009FD6"/>
                </a:solidFill>
              </a:rPr>
              <a:t> […].«</a:t>
            </a:r>
            <a:r>
              <a:rPr lang="en-US" sz="2000" dirty="0"/>
              <a:t>)</a:t>
            </a:r>
          </a:p>
          <a:p>
            <a:pPr marL="342900" indent="-342900">
              <a:lnSpc>
                <a:spcPct val="100000"/>
              </a:lnSpc>
              <a:spcBef>
                <a:spcPts val="0"/>
              </a:spcBef>
              <a:spcAft>
                <a:spcPts val="600"/>
              </a:spcAft>
              <a:buFont typeface="Courier New" panose="02070309020205020404" pitchFamily="49" charset="0"/>
              <a:buChar char="o"/>
            </a:pPr>
            <a:r>
              <a:rPr lang="en-US" sz="2000" dirty="0"/>
              <a:t>»A cyborg is a cybernetic organism, a hybrid of machine and organism, a creature of social reality as well as a creature of fiction. Social reality is lived social relations, our most important political construction, a world-changing </a:t>
            </a:r>
            <a:r>
              <a:rPr lang="de-AT" sz="2000" dirty="0" err="1"/>
              <a:t>fiction</a:t>
            </a:r>
            <a:r>
              <a:rPr lang="de-AT" sz="2000" dirty="0"/>
              <a:t>. </a:t>
            </a:r>
            <a:r>
              <a:rPr lang="en-US" sz="2000" dirty="0"/>
              <a:t>The cyborg is a matter of fiction and lived experience that changes what counts as women's experience in the late twentieth century. […] the boundary between science fiction and social reality is an optical illusion.« (149; </a:t>
            </a:r>
            <a:r>
              <a:rPr lang="en-US" sz="2000" dirty="0">
                <a:solidFill>
                  <a:srgbClr val="009FD6"/>
                </a:solidFill>
              </a:rPr>
              <a:t>»Cyborgs </a:t>
            </a:r>
            <a:r>
              <a:rPr lang="en-US" sz="2000" dirty="0" err="1">
                <a:solidFill>
                  <a:srgbClr val="009FD6"/>
                </a:solidFill>
              </a:rPr>
              <a:t>sind</a:t>
            </a:r>
            <a:r>
              <a:rPr lang="en-US" sz="2000" dirty="0">
                <a:solidFill>
                  <a:srgbClr val="009FD6"/>
                </a:solidFill>
              </a:rPr>
              <a:t> </a:t>
            </a:r>
            <a:r>
              <a:rPr lang="en-US" sz="2000" dirty="0" err="1">
                <a:solidFill>
                  <a:srgbClr val="009FD6"/>
                </a:solidFill>
              </a:rPr>
              <a:t>kybernetische</a:t>
            </a:r>
            <a:r>
              <a:rPr lang="en-US" sz="2000" dirty="0">
                <a:solidFill>
                  <a:srgbClr val="009FD6"/>
                </a:solidFill>
              </a:rPr>
              <a:t> </a:t>
            </a:r>
            <a:r>
              <a:rPr lang="en-US" sz="2000" dirty="0" err="1">
                <a:solidFill>
                  <a:srgbClr val="009FD6"/>
                </a:solidFill>
              </a:rPr>
              <a:t>Organismen</a:t>
            </a:r>
            <a:r>
              <a:rPr lang="en-US" sz="2000" dirty="0">
                <a:solidFill>
                  <a:srgbClr val="009FD6"/>
                </a:solidFill>
              </a:rPr>
              <a:t>, </a:t>
            </a:r>
            <a:r>
              <a:rPr lang="en-US" sz="2000" dirty="0" err="1">
                <a:solidFill>
                  <a:srgbClr val="009FD6"/>
                </a:solidFill>
              </a:rPr>
              <a:t>Hybride</a:t>
            </a:r>
            <a:r>
              <a:rPr lang="en-US" sz="2000" dirty="0">
                <a:solidFill>
                  <a:srgbClr val="009FD6"/>
                </a:solidFill>
              </a:rPr>
              <a:t> </a:t>
            </a:r>
            <a:r>
              <a:rPr lang="en-US" sz="2000" dirty="0" err="1">
                <a:solidFill>
                  <a:srgbClr val="009FD6"/>
                </a:solidFill>
              </a:rPr>
              <a:t>aus</a:t>
            </a:r>
            <a:r>
              <a:rPr lang="en-US" sz="2000" dirty="0">
                <a:solidFill>
                  <a:srgbClr val="009FD6"/>
                </a:solidFill>
              </a:rPr>
              <a:t> </a:t>
            </a:r>
            <a:r>
              <a:rPr lang="en-US" sz="2000" dirty="0" err="1">
                <a:solidFill>
                  <a:srgbClr val="009FD6"/>
                </a:solidFill>
              </a:rPr>
              <a:t>Maschine</a:t>
            </a:r>
            <a:r>
              <a:rPr lang="en-US" sz="2000" dirty="0">
                <a:solidFill>
                  <a:srgbClr val="009FD6"/>
                </a:solidFill>
              </a:rPr>
              <a:t> und </a:t>
            </a:r>
            <a:r>
              <a:rPr lang="en-US" sz="2000" dirty="0" err="1">
                <a:solidFill>
                  <a:srgbClr val="009FD6"/>
                </a:solidFill>
              </a:rPr>
              <a:t>Organismus</a:t>
            </a:r>
            <a:r>
              <a:rPr lang="en-US" sz="2000" dirty="0">
                <a:solidFill>
                  <a:srgbClr val="009FD6"/>
                </a:solidFill>
              </a:rPr>
              <a:t>, </a:t>
            </a:r>
            <a:r>
              <a:rPr lang="en-US" sz="2000" dirty="0" err="1">
                <a:solidFill>
                  <a:srgbClr val="009FD6"/>
                </a:solidFill>
              </a:rPr>
              <a:t>ebenso</a:t>
            </a:r>
            <a:r>
              <a:rPr lang="en-US" sz="2000" dirty="0">
                <a:solidFill>
                  <a:srgbClr val="009FD6"/>
                </a:solidFill>
              </a:rPr>
              <a:t> </a:t>
            </a:r>
            <a:r>
              <a:rPr lang="en-US" sz="2000" dirty="0" err="1">
                <a:solidFill>
                  <a:srgbClr val="009FD6"/>
                </a:solidFill>
              </a:rPr>
              <a:t>Geschöpfe</a:t>
            </a:r>
            <a:r>
              <a:rPr lang="en-US" sz="2000" dirty="0">
                <a:solidFill>
                  <a:srgbClr val="009FD6"/>
                </a:solidFill>
              </a:rPr>
              <a:t> der </a:t>
            </a:r>
            <a:r>
              <a:rPr lang="en-US" sz="2000" dirty="0" err="1">
                <a:solidFill>
                  <a:srgbClr val="009FD6"/>
                </a:solidFill>
              </a:rPr>
              <a:t>gesellschaftlichen</a:t>
            </a:r>
            <a:r>
              <a:rPr lang="en-US" sz="2000" dirty="0">
                <a:solidFill>
                  <a:srgbClr val="009FD6"/>
                </a:solidFill>
              </a:rPr>
              <a:t> </a:t>
            </a:r>
            <a:r>
              <a:rPr lang="en-US" sz="2000" dirty="0" err="1">
                <a:solidFill>
                  <a:srgbClr val="009FD6"/>
                </a:solidFill>
              </a:rPr>
              <a:t>Wirklichkeit</a:t>
            </a:r>
            <a:r>
              <a:rPr lang="en-US" sz="2000" dirty="0">
                <a:solidFill>
                  <a:srgbClr val="009FD6"/>
                </a:solidFill>
              </a:rPr>
              <a:t> </a:t>
            </a:r>
            <a:r>
              <a:rPr lang="en-US" sz="2000" dirty="0" err="1">
                <a:solidFill>
                  <a:srgbClr val="009FD6"/>
                </a:solidFill>
              </a:rPr>
              <a:t>wie</a:t>
            </a:r>
            <a:r>
              <a:rPr lang="en-US" sz="2000" dirty="0">
                <a:solidFill>
                  <a:srgbClr val="009FD6"/>
                </a:solidFill>
              </a:rPr>
              <a:t> der </a:t>
            </a:r>
            <a:r>
              <a:rPr lang="en-US" sz="2000" dirty="0" err="1">
                <a:solidFill>
                  <a:srgbClr val="009FD6"/>
                </a:solidFill>
              </a:rPr>
              <a:t>Fiktion</a:t>
            </a:r>
            <a:r>
              <a:rPr lang="en-US" sz="2000" dirty="0">
                <a:solidFill>
                  <a:srgbClr val="009FD6"/>
                </a:solidFill>
              </a:rPr>
              <a:t>. </a:t>
            </a:r>
            <a:r>
              <a:rPr lang="en-US" sz="2000" dirty="0" err="1">
                <a:solidFill>
                  <a:srgbClr val="009FD6"/>
                </a:solidFill>
              </a:rPr>
              <a:t>Gesellschaftliche</a:t>
            </a:r>
            <a:r>
              <a:rPr lang="en-US" sz="2000" dirty="0">
                <a:solidFill>
                  <a:srgbClr val="009FD6"/>
                </a:solidFill>
              </a:rPr>
              <a:t> </a:t>
            </a:r>
            <a:r>
              <a:rPr lang="en-US" sz="2000" dirty="0" err="1">
                <a:solidFill>
                  <a:srgbClr val="009FD6"/>
                </a:solidFill>
              </a:rPr>
              <a:t>Wirklichkeit</a:t>
            </a:r>
            <a:r>
              <a:rPr lang="en-US" sz="2000" dirty="0">
                <a:solidFill>
                  <a:srgbClr val="009FD6"/>
                </a:solidFill>
              </a:rPr>
              <a:t>, </a:t>
            </a:r>
            <a:r>
              <a:rPr lang="en-US" sz="2000" dirty="0" err="1">
                <a:solidFill>
                  <a:srgbClr val="009FD6"/>
                </a:solidFill>
              </a:rPr>
              <a:t>d.h.</a:t>
            </a:r>
            <a:r>
              <a:rPr lang="en-US" sz="2000" dirty="0">
                <a:solidFill>
                  <a:srgbClr val="009FD6"/>
                </a:solidFill>
              </a:rPr>
              <a:t> </a:t>
            </a:r>
            <a:r>
              <a:rPr lang="en-US" sz="2000" dirty="0" err="1">
                <a:solidFill>
                  <a:srgbClr val="009FD6"/>
                </a:solidFill>
              </a:rPr>
              <a:t>gelebt</a:t>
            </a:r>
            <a:r>
              <a:rPr lang="en-US" sz="2000" dirty="0">
                <a:solidFill>
                  <a:srgbClr val="009FD6"/>
                </a:solidFill>
              </a:rPr>
              <a:t> </a:t>
            </a:r>
            <a:r>
              <a:rPr lang="en-US" sz="2000" dirty="0" err="1">
                <a:solidFill>
                  <a:srgbClr val="009FD6"/>
                </a:solidFill>
              </a:rPr>
              <a:t>soziale</a:t>
            </a:r>
            <a:r>
              <a:rPr lang="en-US" sz="2000" dirty="0">
                <a:solidFill>
                  <a:srgbClr val="009FD6"/>
                </a:solidFill>
              </a:rPr>
              <a:t> </a:t>
            </a:r>
            <a:r>
              <a:rPr lang="en-US" sz="2000" dirty="0" err="1">
                <a:solidFill>
                  <a:srgbClr val="009FD6"/>
                </a:solidFill>
              </a:rPr>
              <a:t>Beziehungen</a:t>
            </a:r>
            <a:r>
              <a:rPr lang="en-US" sz="2000" dirty="0">
                <a:solidFill>
                  <a:srgbClr val="009FD6"/>
                </a:solidFill>
              </a:rPr>
              <a:t>, </a:t>
            </a:r>
            <a:r>
              <a:rPr lang="en-US" sz="2000" dirty="0" err="1">
                <a:solidFill>
                  <a:srgbClr val="009FD6"/>
                </a:solidFill>
              </a:rPr>
              <a:t>ist</a:t>
            </a:r>
            <a:r>
              <a:rPr lang="en-US" sz="2000" dirty="0">
                <a:solidFill>
                  <a:srgbClr val="009FD6"/>
                </a:solidFill>
              </a:rPr>
              <a:t> </a:t>
            </a:r>
            <a:r>
              <a:rPr lang="en-US" sz="2000" dirty="0" err="1">
                <a:solidFill>
                  <a:srgbClr val="009FD6"/>
                </a:solidFill>
              </a:rPr>
              <a:t>unser</a:t>
            </a:r>
            <a:r>
              <a:rPr lang="en-US" sz="2000" dirty="0">
                <a:solidFill>
                  <a:srgbClr val="009FD6"/>
                </a:solidFill>
              </a:rPr>
              <a:t> </a:t>
            </a:r>
            <a:r>
              <a:rPr lang="en-US" sz="2000" dirty="0" err="1">
                <a:solidFill>
                  <a:srgbClr val="009FD6"/>
                </a:solidFill>
              </a:rPr>
              <a:t>wichtigstes</a:t>
            </a:r>
            <a:r>
              <a:rPr lang="en-US" sz="2000" dirty="0">
                <a:solidFill>
                  <a:srgbClr val="009FD6"/>
                </a:solidFill>
              </a:rPr>
              <a:t> </a:t>
            </a:r>
            <a:r>
              <a:rPr lang="en-US" sz="2000" dirty="0" err="1">
                <a:solidFill>
                  <a:srgbClr val="009FD6"/>
                </a:solidFill>
              </a:rPr>
              <a:t>politisches</a:t>
            </a:r>
            <a:r>
              <a:rPr lang="en-US" sz="2000" dirty="0">
                <a:solidFill>
                  <a:srgbClr val="009FD6"/>
                </a:solidFill>
              </a:rPr>
              <a:t> </a:t>
            </a:r>
            <a:r>
              <a:rPr lang="en-US" sz="2000" dirty="0" err="1">
                <a:solidFill>
                  <a:srgbClr val="009FD6"/>
                </a:solidFill>
              </a:rPr>
              <a:t>Konstrukt</a:t>
            </a:r>
            <a:r>
              <a:rPr lang="en-US" sz="2000" dirty="0">
                <a:solidFill>
                  <a:srgbClr val="009FD6"/>
                </a:solidFill>
              </a:rPr>
              <a:t>, </a:t>
            </a:r>
            <a:r>
              <a:rPr lang="en-US" sz="2000" dirty="0" err="1">
                <a:solidFill>
                  <a:srgbClr val="009FD6"/>
                </a:solidFill>
              </a:rPr>
              <a:t>eine</a:t>
            </a:r>
            <a:r>
              <a:rPr lang="en-US" sz="2000" dirty="0">
                <a:solidFill>
                  <a:srgbClr val="009FD6"/>
                </a:solidFill>
              </a:rPr>
              <a:t> </a:t>
            </a:r>
            <a:r>
              <a:rPr lang="en-US" sz="2000" dirty="0" err="1">
                <a:solidFill>
                  <a:srgbClr val="009FD6"/>
                </a:solidFill>
              </a:rPr>
              <a:t>weltverändernde</a:t>
            </a:r>
            <a:r>
              <a:rPr lang="en-US" sz="2000" dirty="0">
                <a:solidFill>
                  <a:srgbClr val="009FD6"/>
                </a:solidFill>
              </a:rPr>
              <a:t> </a:t>
            </a:r>
            <a:r>
              <a:rPr lang="en-US" sz="2000" dirty="0" err="1">
                <a:solidFill>
                  <a:srgbClr val="009FD6"/>
                </a:solidFill>
              </a:rPr>
              <a:t>Fiktion</a:t>
            </a:r>
            <a:r>
              <a:rPr lang="en-US" sz="2000" dirty="0">
                <a:solidFill>
                  <a:srgbClr val="009FD6"/>
                </a:solidFill>
              </a:rPr>
              <a:t>. Die Cyborg </a:t>
            </a:r>
            <a:r>
              <a:rPr lang="en-US" sz="2000" dirty="0" err="1">
                <a:solidFill>
                  <a:srgbClr val="009FD6"/>
                </a:solidFill>
              </a:rPr>
              <a:t>als</a:t>
            </a:r>
            <a:r>
              <a:rPr lang="en-US" sz="2000" dirty="0">
                <a:solidFill>
                  <a:srgbClr val="009FD6"/>
                </a:solidFill>
              </a:rPr>
              <a:t> </a:t>
            </a:r>
            <a:r>
              <a:rPr lang="en-US" sz="2000" dirty="0" err="1">
                <a:solidFill>
                  <a:srgbClr val="009FD6"/>
                </a:solidFill>
              </a:rPr>
              <a:t>imaginäre</a:t>
            </a:r>
            <a:r>
              <a:rPr lang="en-US" sz="2000" dirty="0">
                <a:solidFill>
                  <a:srgbClr val="009FD6"/>
                </a:solidFill>
              </a:rPr>
              <a:t> </a:t>
            </a:r>
            <a:r>
              <a:rPr lang="en-US" sz="2000" dirty="0" err="1">
                <a:solidFill>
                  <a:srgbClr val="009FD6"/>
                </a:solidFill>
              </a:rPr>
              <a:t>Figur</a:t>
            </a:r>
            <a:r>
              <a:rPr lang="en-US" sz="2000" dirty="0">
                <a:solidFill>
                  <a:srgbClr val="009FD6"/>
                </a:solidFill>
              </a:rPr>
              <a:t> und </a:t>
            </a:r>
            <a:r>
              <a:rPr lang="en-US" sz="2000" dirty="0" err="1">
                <a:solidFill>
                  <a:srgbClr val="009FD6"/>
                </a:solidFill>
              </a:rPr>
              <a:t>als</a:t>
            </a:r>
            <a:r>
              <a:rPr lang="en-US" sz="2000" dirty="0">
                <a:solidFill>
                  <a:srgbClr val="009FD6"/>
                </a:solidFill>
              </a:rPr>
              <a:t> </a:t>
            </a:r>
            <a:r>
              <a:rPr lang="en-US" sz="2000" dirty="0" err="1">
                <a:solidFill>
                  <a:srgbClr val="009FD6"/>
                </a:solidFill>
              </a:rPr>
              <a:t>gelebte</a:t>
            </a:r>
            <a:r>
              <a:rPr lang="en-US" sz="2000" dirty="0">
                <a:solidFill>
                  <a:srgbClr val="009FD6"/>
                </a:solidFill>
              </a:rPr>
              <a:t> </a:t>
            </a:r>
            <a:r>
              <a:rPr lang="en-US" sz="2000" dirty="0" err="1">
                <a:solidFill>
                  <a:srgbClr val="009FD6"/>
                </a:solidFill>
              </a:rPr>
              <a:t>Erfahrung</a:t>
            </a:r>
            <a:r>
              <a:rPr lang="en-US" sz="2000" dirty="0">
                <a:solidFill>
                  <a:srgbClr val="009FD6"/>
                </a:solidFill>
              </a:rPr>
              <a:t> </a:t>
            </a:r>
            <a:r>
              <a:rPr lang="en-US" sz="2000" dirty="0" err="1">
                <a:solidFill>
                  <a:srgbClr val="009FD6"/>
                </a:solidFill>
              </a:rPr>
              <a:t>verändert</a:t>
            </a:r>
            <a:r>
              <a:rPr lang="en-US" sz="2000" dirty="0">
                <a:solidFill>
                  <a:srgbClr val="009FD6"/>
                </a:solidFill>
              </a:rPr>
              <a:t>, was am Ende des </a:t>
            </a:r>
            <a:r>
              <a:rPr lang="en-US" sz="2000" dirty="0" err="1">
                <a:solidFill>
                  <a:srgbClr val="009FD6"/>
                </a:solidFill>
              </a:rPr>
              <a:t>zwanzigsten</a:t>
            </a:r>
            <a:r>
              <a:rPr lang="en-US" sz="2000" dirty="0">
                <a:solidFill>
                  <a:srgbClr val="009FD6"/>
                </a:solidFill>
              </a:rPr>
              <a:t> </a:t>
            </a:r>
            <a:r>
              <a:rPr lang="en-US" sz="2000" dirty="0" err="1">
                <a:solidFill>
                  <a:srgbClr val="009FD6"/>
                </a:solidFill>
              </a:rPr>
              <a:t>Jahrhunderts</a:t>
            </a:r>
            <a:r>
              <a:rPr lang="en-US" sz="2000" dirty="0">
                <a:solidFill>
                  <a:srgbClr val="009FD6"/>
                </a:solidFill>
              </a:rPr>
              <a:t> </a:t>
            </a:r>
            <a:r>
              <a:rPr lang="en-US" sz="2000" dirty="0" err="1">
                <a:solidFill>
                  <a:srgbClr val="009FD6"/>
                </a:solidFill>
              </a:rPr>
              <a:t>als</a:t>
            </a:r>
            <a:r>
              <a:rPr lang="en-US" sz="2000" dirty="0">
                <a:solidFill>
                  <a:srgbClr val="009FD6"/>
                </a:solidFill>
              </a:rPr>
              <a:t> </a:t>
            </a:r>
            <a:r>
              <a:rPr lang="en-US" sz="2000" dirty="0" err="1">
                <a:solidFill>
                  <a:srgbClr val="009FD6"/>
                </a:solidFill>
              </a:rPr>
              <a:t>Erfahrung</a:t>
            </a:r>
            <a:r>
              <a:rPr lang="en-US" sz="2000" dirty="0">
                <a:solidFill>
                  <a:srgbClr val="009FD6"/>
                </a:solidFill>
              </a:rPr>
              <a:t> der Frauen </a:t>
            </a:r>
            <a:r>
              <a:rPr lang="en-US" sz="2000" dirty="0" err="1">
                <a:solidFill>
                  <a:srgbClr val="009FD6"/>
                </a:solidFill>
              </a:rPr>
              <a:t>zu</a:t>
            </a:r>
            <a:r>
              <a:rPr lang="en-US" sz="2000" dirty="0">
                <a:solidFill>
                  <a:srgbClr val="009FD6"/>
                </a:solidFill>
              </a:rPr>
              <a:t> </a:t>
            </a:r>
            <a:r>
              <a:rPr lang="en-US" sz="2000" dirty="0" err="1">
                <a:solidFill>
                  <a:srgbClr val="009FD6"/>
                </a:solidFill>
              </a:rPr>
              <a:t>betrachten</a:t>
            </a:r>
            <a:r>
              <a:rPr lang="en-US" sz="2000" dirty="0">
                <a:solidFill>
                  <a:srgbClr val="009FD6"/>
                </a:solidFill>
              </a:rPr>
              <a:t> </a:t>
            </a:r>
            <a:r>
              <a:rPr lang="en-US" sz="2000" dirty="0" err="1">
                <a:solidFill>
                  <a:srgbClr val="009FD6"/>
                </a:solidFill>
              </a:rPr>
              <a:t>ist</a:t>
            </a:r>
            <a:r>
              <a:rPr lang="en-US" sz="2000" dirty="0">
                <a:solidFill>
                  <a:srgbClr val="009FD6"/>
                </a:solidFill>
              </a:rPr>
              <a:t>. […] die </a:t>
            </a:r>
            <a:r>
              <a:rPr lang="en-US" sz="2000" dirty="0" err="1">
                <a:solidFill>
                  <a:srgbClr val="009FD6"/>
                </a:solidFill>
              </a:rPr>
              <a:t>Grenze</a:t>
            </a:r>
            <a:r>
              <a:rPr lang="en-US" sz="2000" dirty="0">
                <a:solidFill>
                  <a:srgbClr val="009FD6"/>
                </a:solidFill>
              </a:rPr>
              <a:t>, die </a:t>
            </a:r>
            <a:r>
              <a:rPr lang="en-US" sz="2000" dirty="0" err="1">
                <a:solidFill>
                  <a:srgbClr val="009FD6"/>
                </a:solidFill>
              </a:rPr>
              <a:t>gesellschaftliche</a:t>
            </a:r>
            <a:r>
              <a:rPr lang="en-US" sz="2000" dirty="0">
                <a:solidFill>
                  <a:srgbClr val="009FD6"/>
                </a:solidFill>
              </a:rPr>
              <a:t> </a:t>
            </a:r>
            <a:r>
              <a:rPr lang="en-US" sz="2000" dirty="0" err="1">
                <a:solidFill>
                  <a:srgbClr val="009FD6"/>
                </a:solidFill>
              </a:rPr>
              <a:t>Realität</a:t>
            </a:r>
            <a:r>
              <a:rPr lang="en-US" sz="2000" dirty="0">
                <a:solidFill>
                  <a:srgbClr val="009FD6"/>
                </a:solidFill>
              </a:rPr>
              <a:t> von Science Fiction </a:t>
            </a:r>
            <a:r>
              <a:rPr lang="en-US" sz="2000" dirty="0" err="1">
                <a:solidFill>
                  <a:srgbClr val="009FD6"/>
                </a:solidFill>
              </a:rPr>
              <a:t>trennt</a:t>
            </a:r>
            <a:r>
              <a:rPr lang="en-US" sz="2000" dirty="0">
                <a:solidFill>
                  <a:srgbClr val="009FD6"/>
                </a:solidFill>
              </a:rPr>
              <a:t>, </a:t>
            </a:r>
            <a:r>
              <a:rPr lang="en-US" sz="2000" dirty="0" err="1">
                <a:solidFill>
                  <a:srgbClr val="009FD6"/>
                </a:solidFill>
              </a:rPr>
              <a:t>ist</a:t>
            </a:r>
            <a:r>
              <a:rPr lang="en-US" sz="2000" dirty="0">
                <a:solidFill>
                  <a:srgbClr val="009FD6"/>
                </a:solidFill>
              </a:rPr>
              <a:t> </a:t>
            </a:r>
            <a:r>
              <a:rPr lang="en-US" sz="2000" dirty="0" err="1">
                <a:solidFill>
                  <a:srgbClr val="009FD6"/>
                </a:solidFill>
              </a:rPr>
              <a:t>eine</a:t>
            </a:r>
            <a:r>
              <a:rPr lang="en-US" sz="2000" dirty="0">
                <a:solidFill>
                  <a:srgbClr val="009FD6"/>
                </a:solidFill>
              </a:rPr>
              <a:t> </a:t>
            </a:r>
            <a:r>
              <a:rPr lang="en-US" sz="2000" dirty="0" err="1">
                <a:solidFill>
                  <a:srgbClr val="009FD6"/>
                </a:solidFill>
              </a:rPr>
              <a:t>optische</a:t>
            </a:r>
            <a:r>
              <a:rPr lang="en-US" sz="2000" dirty="0">
                <a:solidFill>
                  <a:srgbClr val="009FD6"/>
                </a:solidFill>
              </a:rPr>
              <a:t> </a:t>
            </a:r>
            <a:r>
              <a:rPr lang="en-US" sz="2000" dirty="0" err="1">
                <a:solidFill>
                  <a:srgbClr val="009FD6"/>
                </a:solidFill>
              </a:rPr>
              <a:t>Täuschung</a:t>
            </a:r>
            <a:r>
              <a:rPr lang="en-US" sz="2000" dirty="0">
                <a:solidFill>
                  <a:srgbClr val="009FD6"/>
                </a:solidFill>
              </a:rPr>
              <a:t>.«</a:t>
            </a:r>
            <a:r>
              <a:rPr lang="en-US" sz="2000" dirty="0"/>
              <a:t>)</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22</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4. Feministische Technikphilosophie</a:t>
            </a:r>
          </a:p>
        </p:txBody>
      </p:sp>
    </p:spTree>
    <p:extLst>
      <p:ext uri="{BB962C8B-B14F-4D97-AF65-F5344CB8AC3E}">
        <p14:creationId xmlns:p14="http://schemas.microsoft.com/office/powerpoint/2010/main" val="1384347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4.1 </a:t>
            </a:r>
            <a:r>
              <a:rPr lang="de-DE" sz="3000" b="1" cap="small" dirty="0" err="1">
                <a:solidFill>
                  <a:srgbClr val="009FD6"/>
                </a:solidFill>
              </a:rPr>
              <a:t>Cyborgfeminismus</a:t>
            </a:r>
            <a:endParaRPr lang="de-DE" sz="3000" b="1" i="1" cap="small" dirty="0">
              <a:solidFill>
                <a:srgbClr val="009FD6"/>
              </a:solidFill>
            </a:endParaRP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342900" indent="-342900">
              <a:lnSpc>
                <a:spcPct val="100000"/>
              </a:lnSpc>
              <a:spcBef>
                <a:spcPts val="0"/>
              </a:spcBef>
              <a:spcAft>
                <a:spcPts val="600"/>
              </a:spcAft>
              <a:buFont typeface="Courier New" panose="02070309020205020404" pitchFamily="49" charset="0"/>
              <a:buChar char="o"/>
            </a:pPr>
            <a:r>
              <a:rPr lang="en-US" sz="2300" dirty="0"/>
              <a:t>»This chapter is an argument for </a:t>
            </a:r>
            <a:r>
              <a:rPr lang="en-US" sz="2300" i="1" dirty="0"/>
              <a:t>pleasure </a:t>
            </a:r>
            <a:r>
              <a:rPr lang="en-US" sz="2300" dirty="0"/>
              <a:t>in the confusion of boundaries and for </a:t>
            </a:r>
            <a:r>
              <a:rPr lang="en-US" sz="2300" i="1" dirty="0"/>
              <a:t>responsibility </a:t>
            </a:r>
            <a:r>
              <a:rPr lang="en-US" sz="2300" dirty="0"/>
              <a:t>in their construction.« (150; </a:t>
            </a:r>
            <a:r>
              <a:rPr lang="en-US" sz="2300" dirty="0">
                <a:solidFill>
                  <a:srgbClr val="009FD6"/>
                </a:solidFill>
              </a:rPr>
              <a:t>»Dieses Essay </a:t>
            </a:r>
            <a:r>
              <a:rPr lang="en-US" sz="2300" dirty="0" err="1">
                <a:solidFill>
                  <a:srgbClr val="009FD6"/>
                </a:solidFill>
              </a:rPr>
              <a:t>ist</a:t>
            </a:r>
            <a:r>
              <a:rPr lang="en-US" sz="2300" dirty="0">
                <a:solidFill>
                  <a:srgbClr val="009FD6"/>
                </a:solidFill>
              </a:rPr>
              <a:t> </a:t>
            </a:r>
            <a:r>
              <a:rPr lang="en-US" sz="2300" dirty="0" err="1">
                <a:solidFill>
                  <a:srgbClr val="009FD6"/>
                </a:solidFill>
              </a:rPr>
              <a:t>ein</a:t>
            </a:r>
            <a:r>
              <a:rPr lang="en-US" sz="2300" dirty="0">
                <a:solidFill>
                  <a:srgbClr val="009FD6"/>
                </a:solidFill>
              </a:rPr>
              <a:t> </a:t>
            </a:r>
            <a:r>
              <a:rPr lang="en-US" sz="2300" dirty="0" err="1">
                <a:solidFill>
                  <a:srgbClr val="009FD6"/>
                </a:solidFill>
              </a:rPr>
              <a:t>Plädoyer</a:t>
            </a:r>
            <a:r>
              <a:rPr lang="en-US" sz="2300" dirty="0">
                <a:solidFill>
                  <a:srgbClr val="009FD6"/>
                </a:solidFill>
              </a:rPr>
              <a:t> </a:t>
            </a:r>
            <a:r>
              <a:rPr lang="en-US" sz="2300" dirty="0" err="1">
                <a:solidFill>
                  <a:srgbClr val="009FD6"/>
                </a:solidFill>
              </a:rPr>
              <a:t>dafür</a:t>
            </a:r>
            <a:r>
              <a:rPr lang="en-US" sz="2300" dirty="0">
                <a:solidFill>
                  <a:srgbClr val="009FD6"/>
                </a:solidFill>
              </a:rPr>
              <a:t>, die </a:t>
            </a:r>
            <a:r>
              <a:rPr lang="en-US" sz="2300" dirty="0" err="1">
                <a:solidFill>
                  <a:srgbClr val="009FD6"/>
                </a:solidFill>
              </a:rPr>
              <a:t>Verwischung</a:t>
            </a:r>
            <a:r>
              <a:rPr lang="en-US" sz="2300" dirty="0">
                <a:solidFill>
                  <a:srgbClr val="009FD6"/>
                </a:solidFill>
              </a:rPr>
              <a:t> </a:t>
            </a:r>
            <a:r>
              <a:rPr lang="en-US" sz="2300" dirty="0" err="1">
                <a:solidFill>
                  <a:srgbClr val="009FD6"/>
                </a:solidFill>
              </a:rPr>
              <a:t>dieser</a:t>
            </a:r>
            <a:r>
              <a:rPr lang="en-US" sz="2300" dirty="0">
                <a:solidFill>
                  <a:srgbClr val="009FD6"/>
                </a:solidFill>
              </a:rPr>
              <a:t> </a:t>
            </a:r>
            <a:r>
              <a:rPr lang="en-US" sz="2300" dirty="0" err="1">
                <a:solidFill>
                  <a:srgbClr val="009FD6"/>
                </a:solidFill>
              </a:rPr>
              <a:t>Grenzen</a:t>
            </a:r>
            <a:r>
              <a:rPr lang="en-US" sz="2300" dirty="0">
                <a:solidFill>
                  <a:srgbClr val="009FD6"/>
                </a:solidFill>
              </a:rPr>
              <a:t> </a:t>
            </a:r>
            <a:r>
              <a:rPr lang="en-US" sz="2300" dirty="0" err="1">
                <a:solidFill>
                  <a:srgbClr val="009FD6"/>
                </a:solidFill>
              </a:rPr>
              <a:t>zu</a:t>
            </a:r>
            <a:r>
              <a:rPr lang="en-US" sz="2300" dirty="0">
                <a:solidFill>
                  <a:srgbClr val="009FD6"/>
                </a:solidFill>
              </a:rPr>
              <a:t> </a:t>
            </a:r>
            <a:r>
              <a:rPr lang="en-US" sz="2300" i="1" dirty="0" err="1">
                <a:solidFill>
                  <a:srgbClr val="009FD6"/>
                </a:solidFill>
              </a:rPr>
              <a:t>genießen</a:t>
            </a:r>
            <a:r>
              <a:rPr lang="en-US" sz="2300" dirty="0">
                <a:solidFill>
                  <a:srgbClr val="009FD6"/>
                </a:solidFill>
              </a:rPr>
              <a:t> und </a:t>
            </a:r>
            <a:r>
              <a:rPr lang="en-US" sz="2300" i="1" dirty="0" err="1">
                <a:solidFill>
                  <a:srgbClr val="009FD6"/>
                </a:solidFill>
              </a:rPr>
              <a:t>Verantwortung</a:t>
            </a:r>
            <a:r>
              <a:rPr lang="en-US" sz="2300" dirty="0">
                <a:solidFill>
                  <a:srgbClr val="009FD6"/>
                </a:solidFill>
              </a:rPr>
              <a:t> </a:t>
            </a:r>
            <a:r>
              <a:rPr lang="en-US" sz="2300" dirty="0" err="1">
                <a:solidFill>
                  <a:srgbClr val="009FD6"/>
                </a:solidFill>
              </a:rPr>
              <a:t>bei</a:t>
            </a:r>
            <a:r>
              <a:rPr lang="en-US" sz="2300" dirty="0">
                <a:solidFill>
                  <a:srgbClr val="009FD6"/>
                </a:solidFill>
              </a:rPr>
              <a:t> </a:t>
            </a:r>
            <a:r>
              <a:rPr lang="en-US" sz="2300" dirty="0" err="1">
                <a:solidFill>
                  <a:srgbClr val="009FD6"/>
                </a:solidFill>
              </a:rPr>
              <a:t>ihrer</a:t>
            </a:r>
            <a:r>
              <a:rPr lang="en-US" sz="2300" dirty="0">
                <a:solidFill>
                  <a:srgbClr val="009FD6"/>
                </a:solidFill>
              </a:rPr>
              <a:t> </a:t>
            </a:r>
            <a:r>
              <a:rPr lang="en-US" sz="2300" dirty="0" err="1">
                <a:solidFill>
                  <a:srgbClr val="009FD6"/>
                </a:solidFill>
              </a:rPr>
              <a:t>Konstruktion</a:t>
            </a:r>
            <a:r>
              <a:rPr lang="en-US" sz="2300" dirty="0">
                <a:solidFill>
                  <a:srgbClr val="009FD6"/>
                </a:solidFill>
              </a:rPr>
              <a:t> </a:t>
            </a:r>
            <a:r>
              <a:rPr lang="en-US" sz="2300" dirty="0" err="1">
                <a:solidFill>
                  <a:srgbClr val="009FD6"/>
                </a:solidFill>
              </a:rPr>
              <a:t>zu</a:t>
            </a:r>
            <a:r>
              <a:rPr lang="en-US" sz="2300" dirty="0">
                <a:solidFill>
                  <a:srgbClr val="009FD6"/>
                </a:solidFill>
              </a:rPr>
              <a:t> </a:t>
            </a:r>
            <a:r>
              <a:rPr lang="en-US" sz="2300" dirty="0" err="1">
                <a:solidFill>
                  <a:srgbClr val="009FD6"/>
                </a:solidFill>
              </a:rPr>
              <a:t>übernehmen</a:t>
            </a:r>
            <a:r>
              <a:rPr lang="en-US" sz="2300" dirty="0">
                <a:solidFill>
                  <a:srgbClr val="009FD6"/>
                </a:solidFill>
              </a:rPr>
              <a:t>.«</a:t>
            </a:r>
            <a:r>
              <a:rPr lang="en-US" sz="2300" dirty="0"/>
              <a:t>)</a:t>
            </a:r>
          </a:p>
          <a:p>
            <a:pPr marL="342900" indent="-342900">
              <a:lnSpc>
                <a:spcPct val="100000"/>
              </a:lnSpc>
              <a:spcBef>
                <a:spcPts val="0"/>
              </a:spcBef>
              <a:spcAft>
                <a:spcPts val="600"/>
              </a:spcAft>
              <a:buFont typeface="Courier New" panose="02070309020205020404" pitchFamily="49" charset="0"/>
              <a:buChar char="o"/>
            </a:pPr>
            <a:r>
              <a:rPr lang="en-US" sz="2300" dirty="0"/>
              <a:t>»</a:t>
            </a:r>
            <a:r>
              <a:rPr lang="de-AT" sz="2300" dirty="0"/>
              <a:t>Cyborg </a:t>
            </a:r>
            <a:r>
              <a:rPr lang="en-US" sz="2300" dirty="0"/>
              <a:t>feminists have to argue that ›we‹ do not want any more natural matrix of unity and that no construction is whole.« (157; </a:t>
            </a:r>
            <a:r>
              <a:rPr lang="en-US" sz="2300" dirty="0">
                <a:solidFill>
                  <a:srgbClr val="009FD6"/>
                </a:solidFill>
              </a:rPr>
              <a:t>»</a:t>
            </a:r>
            <a:r>
              <a:rPr lang="en-US" sz="2300" dirty="0" err="1">
                <a:solidFill>
                  <a:srgbClr val="009FD6"/>
                </a:solidFill>
              </a:rPr>
              <a:t>Cyborgfeministinnen</a:t>
            </a:r>
            <a:r>
              <a:rPr lang="en-US" sz="2300" dirty="0">
                <a:solidFill>
                  <a:srgbClr val="009FD6"/>
                </a:solidFill>
              </a:rPr>
              <a:t> </a:t>
            </a:r>
            <a:r>
              <a:rPr lang="en-US" sz="2300" dirty="0" err="1">
                <a:solidFill>
                  <a:srgbClr val="009FD6"/>
                </a:solidFill>
              </a:rPr>
              <a:t>müssen</a:t>
            </a:r>
            <a:r>
              <a:rPr lang="en-US" sz="2300" dirty="0">
                <a:solidFill>
                  <a:srgbClr val="009FD6"/>
                </a:solidFill>
              </a:rPr>
              <a:t> </a:t>
            </a:r>
            <a:r>
              <a:rPr lang="en-US" sz="2300" dirty="0" err="1">
                <a:solidFill>
                  <a:srgbClr val="009FD6"/>
                </a:solidFill>
              </a:rPr>
              <a:t>geltend</a:t>
            </a:r>
            <a:r>
              <a:rPr lang="en-US" sz="2300" dirty="0">
                <a:solidFill>
                  <a:srgbClr val="009FD6"/>
                </a:solidFill>
              </a:rPr>
              <a:t> Machen, daß ›</a:t>
            </a:r>
            <a:r>
              <a:rPr lang="en-US" sz="2300" dirty="0" err="1">
                <a:solidFill>
                  <a:srgbClr val="009FD6"/>
                </a:solidFill>
              </a:rPr>
              <a:t>wir</a:t>
            </a:r>
            <a:r>
              <a:rPr lang="en-US" sz="2300" dirty="0">
                <a:solidFill>
                  <a:srgbClr val="009FD6"/>
                </a:solidFill>
              </a:rPr>
              <a:t>‹ </a:t>
            </a:r>
            <a:r>
              <a:rPr lang="en-US" sz="2300" dirty="0" err="1">
                <a:solidFill>
                  <a:srgbClr val="009FD6"/>
                </a:solidFill>
              </a:rPr>
              <a:t>keine</a:t>
            </a:r>
            <a:r>
              <a:rPr lang="en-US" sz="2300" dirty="0">
                <a:solidFill>
                  <a:srgbClr val="009FD6"/>
                </a:solidFill>
              </a:rPr>
              <a:t> natural Matrix der Einheit  </a:t>
            </a:r>
            <a:r>
              <a:rPr lang="en-US" sz="2300" dirty="0" err="1">
                <a:solidFill>
                  <a:srgbClr val="009FD6"/>
                </a:solidFill>
              </a:rPr>
              <a:t>mehr</a:t>
            </a:r>
            <a:r>
              <a:rPr lang="en-US" sz="2300" dirty="0">
                <a:solidFill>
                  <a:srgbClr val="009FD6"/>
                </a:solidFill>
              </a:rPr>
              <a:t> </a:t>
            </a:r>
            <a:r>
              <a:rPr lang="en-US" sz="2300" dirty="0" err="1">
                <a:solidFill>
                  <a:srgbClr val="009FD6"/>
                </a:solidFill>
              </a:rPr>
              <a:t>wollen</a:t>
            </a:r>
            <a:r>
              <a:rPr lang="en-US" sz="2300" dirty="0">
                <a:solidFill>
                  <a:srgbClr val="009FD6"/>
                </a:solidFill>
              </a:rPr>
              <a:t> und daß </a:t>
            </a:r>
            <a:r>
              <a:rPr lang="en-US" sz="2300" dirty="0" err="1">
                <a:solidFill>
                  <a:srgbClr val="009FD6"/>
                </a:solidFill>
              </a:rPr>
              <a:t>keine</a:t>
            </a:r>
            <a:r>
              <a:rPr lang="en-US" sz="2300" dirty="0">
                <a:solidFill>
                  <a:srgbClr val="009FD6"/>
                </a:solidFill>
              </a:rPr>
              <a:t> </a:t>
            </a:r>
            <a:r>
              <a:rPr lang="en-US" sz="2300" dirty="0" err="1">
                <a:solidFill>
                  <a:srgbClr val="009FD6"/>
                </a:solidFill>
              </a:rPr>
              <a:t>Konstruktion</a:t>
            </a:r>
            <a:r>
              <a:rPr lang="en-US" sz="2300" dirty="0">
                <a:solidFill>
                  <a:srgbClr val="009FD6"/>
                </a:solidFill>
              </a:rPr>
              <a:t> </a:t>
            </a:r>
            <a:r>
              <a:rPr lang="en-US" sz="2300" dirty="0" err="1">
                <a:solidFill>
                  <a:srgbClr val="009FD6"/>
                </a:solidFill>
              </a:rPr>
              <a:t>ein</a:t>
            </a:r>
            <a:r>
              <a:rPr lang="en-US" sz="2300" dirty="0">
                <a:solidFill>
                  <a:srgbClr val="009FD6"/>
                </a:solidFill>
              </a:rPr>
              <a:t> </a:t>
            </a:r>
            <a:r>
              <a:rPr lang="en-US" sz="2300" dirty="0" err="1">
                <a:solidFill>
                  <a:srgbClr val="009FD6"/>
                </a:solidFill>
              </a:rPr>
              <a:t>Ganzes</a:t>
            </a:r>
            <a:r>
              <a:rPr lang="en-US" sz="2300" dirty="0">
                <a:solidFill>
                  <a:srgbClr val="009FD6"/>
                </a:solidFill>
              </a:rPr>
              <a:t> </a:t>
            </a:r>
            <a:r>
              <a:rPr lang="en-US" sz="2300" dirty="0" err="1">
                <a:solidFill>
                  <a:srgbClr val="009FD6"/>
                </a:solidFill>
              </a:rPr>
              <a:t>umfasst</a:t>
            </a:r>
            <a:r>
              <a:rPr lang="en-US" sz="2300" dirty="0">
                <a:solidFill>
                  <a:srgbClr val="009FD6"/>
                </a:solidFill>
              </a:rPr>
              <a:t>.«</a:t>
            </a:r>
            <a:r>
              <a:rPr lang="en-US" sz="2300" dirty="0"/>
              <a:t>)</a:t>
            </a:r>
          </a:p>
          <a:p>
            <a:pPr marL="342900" indent="-342900">
              <a:lnSpc>
                <a:spcPct val="100000"/>
              </a:lnSpc>
              <a:spcBef>
                <a:spcPts val="0"/>
              </a:spcBef>
              <a:spcAft>
                <a:spcPts val="600"/>
              </a:spcAft>
              <a:buFont typeface="Courier New" panose="02070309020205020404" pitchFamily="49" charset="0"/>
              <a:buChar char="o"/>
            </a:pPr>
            <a:r>
              <a:rPr lang="en-US" sz="2300" dirty="0"/>
              <a:t>»</a:t>
            </a:r>
            <a:r>
              <a:rPr lang="de-AT" sz="2300" dirty="0" err="1"/>
              <a:t>Perhaps</a:t>
            </a:r>
            <a:r>
              <a:rPr lang="de-AT" sz="2300" dirty="0"/>
              <a:t>, </a:t>
            </a:r>
            <a:r>
              <a:rPr lang="en-US" sz="2300" dirty="0"/>
              <a:t>ironically, we can learn from our fusions with animals and machines how not to be Man, the embodiment of Western logos.« (173; </a:t>
            </a:r>
            <a:r>
              <a:rPr lang="en-US" sz="2300" dirty="0">
                <a:solidFill>
                  <a:srgbClr val="009FD6"/>
                </a:solidFill>
              </a:rPr>
              <a:t>»</a:t>
            </a:r>
            <a:r>
              <a:rPr lang="en-US" sz="2300" dirty="0" err="1">
                <a:solidFill>
                  <a:srgbClr val="009FD6"/>
                </a:solidFill>
              </a:rPr>
              <a:t>Vielleicht</a:t>
            </a:r>
            <a:r>
              <a:rPr lang="en-US" sz="2300" dirty="0">
                <a:solidFill>
                  <a:srgbClr val="009FD6"/>
                </a:solidFill>
              </a:rPr>
              <a:t> </a:t>
            </a:r>
            <a:r>
              <a:rPr lang="en-US" sz="2300" dirty="0" err="1">
                <a:solidFill>
                  <a:srgbClr val="009FD6"/>
                </a:solidFill>
              </a:rPr>
              <a:t>können</a:t>
            </a:r>
            <a:r>
              <a:rPr lang="en-US" sz="2300" dirty="0">
                <a:solidFill>
                  <a:srgbClr val="009FD6"/>
                </a:solidFill>
              </a:rPr>
              <a:t> </a:t>
            </a:r>
            <a:r>
              <a:rPr lang="en-US" sz="2300" dirty="0" err="1">
                <a:solidFill>
                  <a:srgbClr val="009FD6"/>
                </a:solidFill>
              </a:rPr>
              <a:t>wir</a:t>
            </a:r>
            <a:r>
              <a:rPr lang="en-US" sz="2300" dirty="0">
                <a:solidFill>
                  <a:srgbClr val="009FD6"/>
                </a:solidFill>
              </a:rPr>
              <a:t> auf </a:t>
            </a:r>
            <a:r>
              <a:rPr lang="en-US" sz="2300" dirty="0" err="1">
                <a:solidFill>
                  <a:srgbClr val="009FD6"/>
                </a:solidFill>
              </a:rPr>
              <a:t>ironischen</a:t>
            </a:r>
            <a:r>
              <a:rPr lang="en-US" sz="2300" dirty="0">
                <a:solidFill>
                  <a:srgbClr val="009FD6"/>
                </a:solidFill>
              </a:rPr>
              <a:t> Weise </a:t>
            </a:r>
            <a:r>
              <a:rPr lang="en-US" sz="2300" dirty="0" err="1">
                <a:solidFill>
                  <a:srgbClr val="009FD6"/>
                </a:solidFill>
              </a:rPr>
              <a:t>aus</a:t>
            </a:r>
            <a:r>
              <a:rPr lang="en-US" sz="2300" dirty="0">
                <a:solidFill>
                  <a:srgbClr val="009FD6"/>
                </a:solidFill>
              </a:rPr>
              <a:t> </a:t>
            </a:r>
            <a:r>
              <a:rPr lang="en-US" sz="2300" dirty="0" err="1">
                <a:solidFill>
                  <a:srgbClr val="009FD6"/>
                </a:solidFill>
              </a:rPr>
              <a:t>unseren</a:t>
            </a:r>
            <a:r>
              <a:rPr lang="en-US" sz="2300" dirty="0">
                <a:solidFill>
                  <a:srgbClr val="009FD6"/>
                </a:solidFill>
              </a:rPr>
              <a:t> </a:t>
            </a:r>
            <a:r>
              <a:rPr lang="en-US" sz="2300" dirty="0" err="1">
                <a:solidFill>
                  <a:srgbClr val="009FD6"/>
                </a:solidFill>
              </a:rPr>
              <a:t>Verschmelzungen</a:t>
            </a:r>
            <a:r>
              <a:rPr lang="en-US" sz="2300" dirty="0">
                <a:solidFill>
                  <a:srgbClr val="009FD6"/>
                </a:solidFill>
              </a:rPr>
              <a:t> </a:t>
            </a:r>
            <a:r>
              <a:rPr lang="en-US" sz="2300" dirty="0" err="1">
                <a:solidFill>
                  <a:srgbClr val="009FD6"/>
                </a:solidFill>
              </a:rPr>
              <a:t>mit</a:t>
            </a:r>
            <a:r>
              <a:rPr lang="en-US" sz="2300" dirty="0">
                <a:solidFill>
                  <a:srgbClr val="009FD6"/>
                </a:solidFill>
              </a:rPr>
              <a:t> </a:t>
            </a:r>
            <a:r>
              <a:rPr lang="en-US" sz="2300" dirty="0" err="1">
                <a:solidFill>
                  <a:srgbClr val="009FD6"/>
                </a:solidFill>
              </a:rPr>
              <a:t>Tieren</a:t>
            </a:r>
            <a:r>
              <a:rPr lang="en-US" sz="2300" dirty="0">
                <a:solidFill>
                  <a:srgbClr val="009FD6"/>
                </a:solidFill>
              </a:rPr>
              <a:t> und </a:t>
            </a:r>
            <a:r>
              <a:rPr lang="en-US" sz="2300" dirty="0" err="1">
                <a:solidFill>
                  <a:srgbClr val="009FD6"/>
                </a:solidFill>
              </a:rPr>
              <a:t>Maschinen</a:t>
            </a:r>
            <a:r>
              <a:rPr lang="en-US" sz="2300" dirty="0">
                <a:solidFill>
                  <a:srgbClr val="009FD6"/>
                </a:solidFill>
              </a:rPr>
              <a:t> </a:t>
            </a:r>
            <a:r>
              <a:rPr lang="en-US" sz="2300" dirty="0" err="1">
                <a:solidFill>
                  <a:srgbClr val="009FD6"/>
                </a:solidFill>
              </a:rPr>
              <a:t>lernen</a:t>
            </a:r>
            <a:r>
              <a:rPr lang="en-US" sz="2300" dirty="0">
                <a:solidFill>
                  <a:srgbClr val="009FD6"/>
                </a:solidFill>
              </a:rPr>
              <a:t>, </a:t>
            </a:r>
            <a:r>
              <a:rPr lang="en-US" sz="2300" dirty="0" err="1">
                <a:solidFill>
                  <a:srgbClr val="009FD6"/>
                </a:solidFill>
              </a:rPr>
              <a:t>etwas</a:t>
            </a:r>
            <a:r>
              <a:rPr lang="en-US" sz="2300" dirty="0">
                <a:solidFill>
                  <a:srgbClr val="009FD6"/>
                </a:solidFill>
              </a:rPr>
              <a:t> </a:t>
            </a:r>
            <a:r>
              <a:rPr lang="en-US" sz="2300" dirty="0" err="1">
                <a:solidFill>
                  <a:srgbClr val="009FD6"/>
                </a:solidFill>
              </a:rPr>
              <a:t>Anderes</a:t>
            </a:r>
            <a:r>
              <a:rPr lang="en-US" sz="2300" dirty="0">
                <a:solidFill>
                  <a:srgbClr val="009FD6"/>
                </a:solidFill>
              </a:rPr>
              <a:t> </a:t>
            </a:r>
            <a:r>
              <a:rPr lang="en-US" sz="2300" dirty="0" err="1">
                <a:solidFill>
                  <a:srgbClr val="009FD6"/>
                </a:solidFill>
              </a:rPr>
              <a:t>als</a:t>
            </a:r>
            <a:r>
              <a:rPr lang="en-US" sz="2300" dirty="0">
                <a:solidFill>
                  <a:srgbClr val="009FD6"/>
                </a:solidFill>
              </a:rPr>
              <a:t> der Mensch, die </a:t>
            </a:r>
            <a:r>
              <a:rPr lang="en-US" sz="2300" dirty="0" err="1">
                <a:solidFill>
                  <a:srgbClr val="009FD6"/>
                </a:solidFill>
              </a:rPr>
              <a:t>Verkörperung</a:t>
            </a:r>
            <a:r>
              <a:rPr lang="en-US" sz="2300" dirty="0">
                <a:solidFill>
                  <a:srgbClr val="009FD6"/>
                </a:solidFill>
              </a:rPr>
              <a:t> des </a:t>
            </a:r>
            <a:r>
              <a:rPr lang="en-US" sz="2300" dirty="0" err="1">
                <a:solidFill>
                  <a:srgbClr val="009FD6"/>
                </a:solidFill>
              </a:rPr>
              <a:t>westlichen</a:t>
            </a:r>
            <a:r>
              <a:rPr lang="en-US" sz="2300" dirty="0">
                <a:solidFill>
                  <a:srgbClr val="009FD6"/>
                </a:solidFill>
              </a:rPr>
              <a:t> Logos, </a:t>
            </a:r>
            <a:r>
              <a:rPr lang="en-US" sz="2300" dirty="0" err="1">
                <a:solidFill>
                  <a:srgbClr val="009FD6"/>
                </a:solidFill>
              </a:rPr>
              <a:t>zu</a:t>
            </a:r>
            <a:r>
              <a:rPr lang="en-US" sz="2300" dirty="0">
                <a:solidFill>
                  <a:srgbClr val="009FD6"/>
                </a:solidFill>
              </a:rPr>
              <a:t> sein.«</a:t>
            </a:r>
            <a:r>
              <a:rPr lang="en-US" sz="2300" dirty="0"/>
              <a:t>) </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23</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4. Feministische Technikphilosophie</a:t>
            </a:r>
          </a:p>
        </p:txBody>
      </p:sp>
    </p:spTree>
    <p:extLst>
      <p:ext uri="{BB962C8B-B14F-4D97-AF65-F5344CB8AC3E}">
        <p14:creationId xmlns:p14="http://schemas.microsoft.com/office/powerpoint/2010/main" val="362320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4.2 Technofeminismus</a:t>
            </a:r>
            <a:endParaRPr lang="de-DE" sz="3000" b="1" i="1" cap="small" dirty="0">
              <a:solidFill>
                <a:srgbClr val="009FD6"/>
              </a:solidFill>
            </a:endParaRP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7344747" cy="4351338"/>
          </a:xfrm>
        </p:spPr>
        <p:txBody>
          <a:bodyPr>
            <a:noAutofit/>
          </a:bodyPr>
          <a:lstStyle/>
          <a:p>
            <a:pPr marL="457200" indent="-457200">
              <a:lnSpc>
                <a:spcPct val="100000"/>
              </a:lnSpc>
              <a:spcBef>
                <a:spcPts val="0"/>
              </a:spcBef>
              <a:spcAft>
                <a:spcPts val="600"/>
              </a:spcAft>
              <a:buFont typeface="Courier New" panose="02070309020205020404" pitchFamily="49" charset="0"/>
              <a:buChar char="o"/>
            </a:pPr>
            <a:r>
              <a:rPr lang="de-DE" sz="2000" dirty="0" err="1"/>
              <a:t>Wajcman</a:t>
            </a:r>
            <a:r>
              <a:rPr lang="de-DE" sz="2000" dirty="0"/>
              <a:t>, Judy (2004): </a:t>
            </a:r>
            <a:r>
              <a:rPr lang="de-DE" sz="2000" i="1" dirty="0" err="1"/>
              <a:t>TechnoFeminism</a:t>
            </a:r>
            <a:r>
              <a:rPr lang="de-DE" sz="2000" dirty="0"/>
              <a:t>. Cambridge, </a:t>
            </a:r>
            <a:r>
              <a:rPr lang="de-DE" sz="2000" dirty="0" err="1"/>
              <a:t>Malden</a:t>
            </a:r>
            <a:r>
              <a:rPr lang="de-DE" sz="2000" dirty="0"/>
              <a:t>: </a:t>
            </a:r>
            <a:r>
              <a:rPr lang="de-DE" sz="2000" dirty="0" err="1"/>
              <a:t>Polity</a:t>
            </a:r>
            <a:r>
              <a:rPr lang="de-DE" sz="2000" dirty="0"/>
              <a:t> Press.</a:t>
            </a:r>
          </a:p>
          <a:p>
            <a:pPr marL="457200" indent="-457200">
              <a:lnSpc>
                <a:spcPct val="100000"/>
              </a:lnSpc>
              <a:spcBef>
                <a:spcPts val="0"/>
              </a:spcBef>
              <a:spcAft>
                <a:spcPts val="600"/>
              </a:spcAft>
              <a:buFont typeface="Courier New" panose="02070309020205020404" pitchFamily="49" charset="0"/>
              <a:buChar char="o"/>
            </a:pPr>
            <a:r>
              <a:rPr lang="de-DE" sz="2000" dirty="0"/>
              <a:t>Fokussiert die Schnittstelle von Feminismus, Arbeit und Technik.</a:t>
            </a:r>
          </a:p>
          <a:p>
            <a:pPr marL="457200" indent="-457200">
              <a:lnSpc>
                <a:spcPct val="100000"/>
              </a:lnSpc>
              <a:spcBef>
                <a:spcPts val="0"/>
              </a:spcBef>
              <a:spcAft>
                <a:spcPts val="600"/>
              </a:spcAft>
              <a:buFont typeface="Courier New" panose="02070309020205020404" pitchFamily="49" charset="0"/>
              <a:buChar char="o"/>
            </a:pPr>
            <a:r>
              <a:rPr lang="de-DE" sz="2000" dirty="0"/>
              <a:t>Technik ist abhängig von Kontext und Einsatz positiv oder negativ.</a:t>
            </a:r>
          </a:p>
          <a:p>
            <a:pPr marL="457200" indent="-457200">
              <a:lnSpc>
                <a:spcPct val="100000"/>
              </a:lnSpc>
              <a:spcBef>
                <a:spcPts val="0"/>
              </a:spcBef>
              <a:spcAft>
                <a:spcPts val="600"/>
              </a:spcAft>
              <a:buFont typeface="Courier New" panose="02070309020205020404" pitchFamily="49" charset="0"/>
              <a:buChar char="o"/>
            </a:pPr>
            <a:r>
              <a:rPr lang="de-DE" sz="2000" dirty="0"/>
              <a:t>Kritik an Haraways </a:t>
            </a:r>
            <a:r>
              <a:rPr lang="de-DE" sz="2000" dirty="0" err="1"/>
              <a:t>Cyborgfeminismus</a:t>
            </a:r>
            <a:r>
              <a:rPr lang="de-DE" sz="2000" dirty="0"/>
              <a:t>: </a:t>
            </a:r>
            <a:r>
              <a:rPr lang="en-US" sz="2000" dirty="0" err="1"/>
              <a:t>radikaler</a:t>
            </a:r>
            <a:r>
              <a:rPr lang="en-US" sz="2000" dirty="0"/>
              <a:t> </a:t>
            </a:r>
            <a:r>
              <a:rPr lang="en-US" sz="2000" dirty="0" err="1"/>
              <a:t>Individualismus</a:t>
            </a:r>
            <a:r>
              <a:rPr lang="en-US" sz="2000" dirty="0"/>
              <a:t> und </a:t>
            </a:r>
            <a:r>
              <a:rPr lang="en-US" sz="2000" dirty="0" err="1"/>
              <a:t>Weigerung</a:t>
            </a:r>
            <a:r>
              <a:rPr lang="en-US" sz="2000" dirty="0"/>
              <a:t> ›</a:t>
            </a:r>
            <a:r>
              <a:rPr lang="en-US" sz="2000" dirty="0" err="1"/>
              <a:t>Farbe</a:t>
            </a:r>
            <a:r>
              <a:rPr lang="en-US" sz="2000" dirty="0"/>
              <a:t> </a:t>
            </a:r>
            <a:r>
              <a:rPr lang="en-US" sz="2000" dirty="0" err="1"/>
              <a:t>zu</a:t>
            </a:r>
            <a:r>
              <a:rPr lang="en-US" sz="2000" dirty="0"/>
              <a:t> </a:t>
            </a:r>
            <a:r>
              <a:rPr lang="en-US" sz="2000" dirty="0" err="1"/>
              <a:t>bekennen</a:t>
            </a:r>
            <a:r>
              <a:rPr lang="en-US" sz="2000" dirty="0"/>
              <a:t>‹, </a:t>
            </a:r>
            <a:r>
              <a:rPr lang="en-US" sz="2000" dirty="0" err="1"/>
              <a:t>deshalb</a:t>
            </a:r>
            <a:r>
              <a:rPr lang="en-US" sz="2000" dirty="0"/>
              <a:t> </a:t>
            </a:r>
            <a:r>
              <a:rPr lang="en-US" sz="2000" dirty="0" err="1"/>
              <a:t>relativismusverdächtig</a:t>
            </a:r>
            <a:r>
              <a:rPr lang="en-US" sz="2000" dirty="0"/>
              <a:t> und </a:t>
            </a:r>
            <a:r>
              <a:rPr lang="en-US" sz="2000" dirty="0" err="1"/>
              <a:t>Mangel</a:t>
            </a:r>
            <a:r>
              <a:rPr lang="en-US" sz="2000" dirty="0"/>
              <a:t> </a:t>
            </a:r>
            <a:r>
              <a:rPr lang="en-US" sz="2000" dirty="0" err="1"/>
              <a:t>einer</a:t>
            </a:r>
            <a:r>
              <a:rPr lang="en-US" sz="2000" dirty="0"/>
              <a:t> </a:t>
            </a:r>
            <a:r>
              <a:rPr lang="en-US" sz="2000" dirty="0" err="1"/>
              <a:t>politischen</a:t>
            </a:r>
            <a:r>
              <a:rPr lang="en-US" sz="2000" dirty="0"/>
              <a:t> Agenda; </a:t>
            </a:r>
            <a:r>
              <a:rPr lang="en-US" sz="2000" dirty="0" err="1"/>
              <a:t>Befürchtung</a:t>
            </a:r>
            <a:r>
              <a:rPr lang="en-US" sz="2000" dirty="0"/>
              <a:t> </a:t>
            </a:r>
            <a:r>
              <a:rPr lang="en-US" sz="2000" dirty="0" err="1"/>
              <a:t>implizit</a:t>
            </a:r>
            <a:r>
              <a:rPr lang="en-US" sz="2000" dirty="0"/>
              <a:t> </a:t>
            </a:r>
            <a:r>
              <a:rPr lang="en-US" sz="2000" dirty="0" err="1"/>
              <a:t>neoliberaler</a:t>
            </a:r>
            <a:r>
              <a:rPr lang="en-US" sz="2000" dirty="0"/>
              <a:t> </a:t>
            </a:r>
            <a:r>
              <a:rPr lang="en-US" sz="2000" dirty="0" err="1"/>
              <a:t>Werte</a:t>
            </a:r>
            <a:r>
              <a:rPr lang="en-US" sz="2000" dirty="0"/>
              <a:t>.</a:t>
            </a:r>
            <a:endParaRPr lang="de-DE" sz="2000" dirty="0"/>
          </a:p>
          <a:p>
            <a:pPr marL="457200" indent="-457200">
              <a:lnSpc>
                <a:spcPct val="100000"/>
              </a:lnSpc>
              <a:spcBef>
                <a:spcPts val="0"/>
              </a:spcBef>
              <a:spcAft>
                <a:spcPts val="600"/>
              </a:spcAft>
              <a:buFont typeface="Courier New" panose="02070309020205020404" pitchFamily="49" charset="0"/>
              <a:buChar char="o"/>
            </a:pPr>
            <a:r>
              <a:rPr lang="de-DE" sz="2000" dirty="0"/>
              <a:t>Intention: Kombination der positiven Aspekte des </a:t>
            </a:r>
            <a:r>
              <a:rPr lang="de-DE" sz="2000" dirty="0" err="1"/>
              <a:t>Cyborgfeminismus</a:t>
            </a:r>
            <a:r>
              <a:rPr lang="de-DE" sz="2000" dirty="0"/>
              <a:t> und mit denen eines sozialistischen und radikalen Feminismus.</a:t>
            </a:r>
          </a:p>
          <a:p>
            <a:pPr marL="457200" indent="-457200">
              <a:lnSpc>
                <a:spcPct val="100000"/>
              </a:lnSpc>
              <a:spcBef>
                <a:spcPts val="0"/>
              </a:spcBef>
              <a:spcAft>
                <a:spcPts val="600"/>
              </a:spcAft>
              <a:buFont typeface="Courier New" panose="02070309020205020404" pitchFamily="49" charset="0"/>
              <a:buChar char="o"/>
            </a:pPr>
            <a:r>
              <a:rPr lang="de-DE" sz="2000" dirty="0"/>
              <a:t>Dekonstruktiver techno-feministischer Ansatz.  </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24</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4. Feministische Technikphilosophie</a:t>
            </a:r>
          </a:p>
        </p:txBody>
      </p:sp>
      <p:pic>
        <p:nvPicPr>
          <p:cNvPr id="7" name="Picture 2" descr="Bildergebnis für judy wajcman technofeminism">
            <a:extLst>
              <a:ext uri="{FF2B5EF4-FFF2-40B4-BE49-F238E27FC236}">
                <a16:creationId xmlns:a16="http://schemas.microsoft.com/office/drawing/2014/main" id="{A3CFC793-7A77-45CE-9625-AD5FC9EDD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850" y="1252461"/>
            <a:ext cx="3396060" cy="546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871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4.2 Technofeminismus</a:t>
            </a:r>
            <a:endParaRPr lang="de-DE" sz="3000" b="1" i="1" cap="small" dirty="0">
              <a:solidFill>
                <a:srgbClr val="009FD6"/>
              </a:solidFill>
            </a:endParaRP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457200" indent="-457200">
              <a:lnSpc>
                <a:spcPct val="100000"/>
              </a:lnSpc>
              <a:spcBef>
                <a:spcPts val="0"/>
              </a:spcBef>
              <a:spcAft>
                <a:spcPts val="600"/>
              </a:spcAft>
              <a:buFont typeface="Courier New" panose="02070309020205020404" pitchFamily="49" charset="0"/>
              <a:buChar char="o"/>
            </a:pPr>
            <a:r>
              <a:rPr lang="en-US" sz="2200" dirty="0"/>
              <a:t>»</a:t>
            </a:r>
            <a:r>
              <a:rPr lang="en-US" sz="2200" dirty="0">
                <a:solidFill>
                  <a:srgbClr val="009FD6"/>
                </a:solidFill>
              </a:rPr>
              <a:t>Technology is an intimate presence in our lives </a:t>
            </a:r>
            <a:r>
              <a:rPr lang="en-US" sz="2200" dirty="0"/>
              <a:t>and increasingly defines who we are and how we live.« (102)</a:t>
            </a:r>
          </a:p>
          <a:p>
            <a:pPr marL="457200" indent="-457200">
              <a:lnSpc>
                <a:spcPct val="100000"/>
              </a:lnSpc>
              <a:spcBef>
                <a:spcPts val="0"/>
              </a:spcBef>
              <a:spcAft>
                <a:spcPts val="600"/>
              </a:spcAft>
              <a:buFont typeface="Courier New" panose="02070309020205020404" pitchFamily="49" charset="0"/>
              <a:buChar char="o"/>
            </a:pPr>
            <a:r>
              <a:rPr lang="en-US" sz="2200" dirty="0"/>
              <a:t>»The </a:t>
            </a:r>
            <a:r>
              <a:rPr lang="en-US" sz="2200" dirty="0" err="1">
                <a:solidFill>
                  <a:srgbClr val="009FD6"/>
                </a:solidFill>
              </a:rPr>
              <a:t>technofeminist</a:t>
            </a:r>
            <a:r>
              <a:rPr lang="en-US" sz="2200" dirty="0">
                <a:solidFill>
                  <a:srgbClr val="009FD6"/>
                </a:solidFill>
              </a:rPr>
              <a:t> approach </a:t>
            </a:r>
            <a:r>
              <a:rPr lang="en-US" sz="2200" dirty="0"/>
              <a:t>I outline […] fuses the insights of cyborg feminism with those of a constructivist theory of technology. This position </a:t>
            </a:r>
            <a:r>
              <a:rPr lang="en-US" sz="2200" dirty="0">
                <a:solidFill>
                  <a:srgbClr val="009FD6"/>
                </a:solidFill>
              </a:rPr>
              <a:t>eschews both the lingering tendency to view technology as necessarily patriarchal and the temptation to essentialize gender</a:t>
            </a:r>
            <a:r>
              <a:rPr lang="en-US" sz="2200" dirty="0"/>
              <a:t>. The theory of </a:t>
            </a:r>
            <a:r>
              <a:rPr lang="en-US" sz="2200" dirty="0" err="1"/>
              <a:t>technofeminsm</a:t>
            </a:r>
            <a:r>
              <a:rPr lang="en-US" sz="2200" dirty="0"/>
              <a:t> builds on the insights of cyborg feminism, but grounds it firmly in a thoroughgoing materialist approach […].« (103)</a:t>
            </a:r>
            <a:endParaRPr lang="de-DE" sz="2200" dirty="0"/>
          </a:p>
          <a:p>
            <a:pPr marL="457200" indent="-457200">
              <a:lnSpc>
                <a:spcPct val="100000"/>
              </a:lnSpc>
              <a:spcBef>
                <a:spcPts val="0"/>
              </a:spcBef>
              <a:spcAft>
                <a:spcPts val="600"/>
              </a:spcAft>
              <a:buFont typeface="Courier New" panose="02070309020205020404" pitchFamily="49" charset="0"/>
              <a:buChar char="o"/>
            </a:pPr>
            <a:r>
              <a:rPr lang="en-US" sz="2200" dirty="0"/>
              <a:t>»To move forward, we first need to bridge the common polarization in social theory between metaphor and materiality. Technology must be understood as part of the social fabric that holds society together; it is never merely technical or social. Rather, </a:t>
            </a:r>
            <a:r>
              <a:rPr lang="en-US" sz="2200" dirty="0">
                <a:solidFill>
                  <a:srgbClr val="009FD6"/>
                </a:solidFill>
              </a:rPr>
              <a:t>technology is always a socio-material product </a:t>
            </a:r>
            <a:r>
              <a:rPr lang="en-US" sz="2200" dirty="0"/>
              <a:t>– a seamless web or network combining artefacts, people, organizations, cultural meanings and knowledge.« (106)</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25</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4. Feministische Technikphilosophie</a:t>
            </a:r>
          </a:p>
        </p:txBody>
      </p:sp>
    </p:spTree>
    <p:extLst>
      <p:ext uri="{BB962C8B-B14F-4D97-AF65-F5344CB8AC3E}">
        <p14:creationId xmlns:p14="http://schemas.microsoft.com/office/powerpoint/2010/main" val="168072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4.2 Technofeminismus</a:t>
            </a:r>
            <a:endParaRPr lang="de-DE" sz="3000" b="1" i="1" cap="small" dirty="0">
              <a:solidFill>
                <a:srgbClr val="009FD6"/>
              </a:solidFill>
            </a:endParaRP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457200" indent="-457200">
              <a:lnSpc>
                <a:spcPct val="100000"/>
              </a:lnSpc>
              <a:spcBef>
                <a:spcPts val="0"/>
              </a:spcBef>
              <a:spcAft>
                <a:spcPts val="600"/>
              </a:spcAft>
              <a:buFont typeface="Courier New" panose="02070309020205020404" pitchFamily="49" charset="0"/>
              <a:buChar char="o"/>
            </a:pPr>
            <a:r>
              <a:rPr lang="en-US" dirty="0"/>
              <a:t>»</a:t>
            </a:r>
            <a:r>
              <a:rPr lang="en-US" dirty="0" err="1">
                <a:solidFill>
                  <a:srgbClr val="009FD6"/>
                </a:solidFill>
              </a:rPr>
              <a:t>Cyberfeminists</a:t>
            </a:r>
            <a:r>
              <a:rPr lang="en-US" dirty="0">
                <a:solidFill>
                  <a:srgbClr val="009FD6"/>
                </a:solidFill>
              </a:rPr>
              <a:t> have taken a utopian position, looking to new technologies as in themselves transformative. The problem with [this] position[s] is that [it] assign[s] too much agency to new technology, and not enough to feminist politics.</a:t>
            </a:r>
            <a:r>
              <a:rPr lang="en-US" dirty="0">
                <a:solidFill>
                  <a:srgbClr val="9A002C"/>
                </a:solidFill>
              </a:rPr>
              <a:t> </a:t>
            </a:r>
            <a:r>
              <a:rPr lang="en-US" dirty="0" err="1"/>
              <a:t>Technofeminism</a:t>
            </a:r>
            <a:r>
              <a:rPr lang="en-US" dirty="0"/>
              <a:t> is grounded in the understanding that only we can free ourselves. This makes a feminist politics both possible and necessary.« (127-128)</a:t>
            </a:r>
          </a:p>
          <a:p>
            <a:pPr marL="457200" indent="-457200">
              <a:lnSpc>
                <a:spcPct val="100000"/>
              </a:lnSpc>
              <a:spcBef>
                <a:spcPts val="0"/>
              </a:spcBef>
              <a:spcAft>
                <a:spcPts val="600"/>
              </a:spcAft>
              <a:buFont typeface="Courier New" panose="02070309020205020404" pitchFamily="49" charset="0"/>
              <a:buChar char="o"/>
            </a:pPr>
            <a:r>
              <a:rPr lang="en-US" dirty="0"/>
              <a:t>»The promise of </a:t>
            </a:r>
            <a:r>
              <a:rPr lang="en-US" dirty="0" err="1">
                <a:solidFill>
                  <a:srgbClr val="009FD6"/>
                </a:solidFill>
              </a:rPr>
              <a:t>technofeminism</a:t>
            </a:r>
            <a:r>
              <a:rPr lang="en-US" dirty="0"/>
              <a:t>, then, is twofold. It offers a different way of understanding the nature of agency and change in a post-industrial world, as well as the means of making a difference.« (130)</a:t>
            </a:r>
            <a:endParaRPr lang="de-DE" dirty="0"/>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26</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4. Feministische Technikphilosophie</a:t>
            </a:r>
          </a:p>
        </p:txBody>
      </p:sp>
    </p:spTree>
    <p:extLst>
      <p:ext uri="{BB962C8B-B14F-4D97-AF65-F5344CB8AC3E}">
        <p14:creationId xmlns:p14="http://schemas.microsoft.com/office/powerpoint/2010/main" val="1127171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4.3 </a:t>
            </a:r>
            <a:r>
              <a:rPr lang="de-DE" sz="3000" b="1" cap="small" dirty="0" err="1">
                <a:solidFill>
                  <a:srgbClr val="009FD6"/>
                </a:solidFill>
              </a:rPr>
              <a:t>Xenofeminismus</a:t>
            </a:r>
            <a:endParaRPr lang="de-DE" sz="3000" b="1" i="1" cap="small" dirty="0">
              <a:solidFill>
                <a:srgbClr val="009FD6"/>
              </a:solidFill>
            </a:endParaRP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7195457" cy="4351338"/>
          </a:xfrm>
        </p:spPr>
        <p:txBody>
          <a:bodyPr>
            <a:noAutofit/>
          </a:bodyPr>
          <a:lstStyle/>
          <a:p>
            <a:pPr marL="457200" indent="-457200">
              <a:lnSpc>
                <a:spcPct val="100000"/>
              </a:lnSpc>
              <a:spcBef>
                <a:spcPts val="0"/>
              </a:spcBef>
              <a:spcAft>
                <a:spcPts val="600"/>
              </a:spcAft>
              <a:buFont typeface="Courier New" panose="02070309020205020404" pitchFamily="49" charset="0"/>
              <a:buChar char="o"/>
            </a:pPr>
            <a:r>
              <a:rPr lang="de-DE" sz="2200" dirty="0" err="1"/>
              <a:t>Laboria</a:t>
            </a:r>
            <a:r>
              <a:rPr lang="de-DE" sz="2200" dirty="0"/>
              <a:t> </a:t>
            </a:r>
            <a:r>
              <a:rPr lang="de-DE" sz="2200" dirty="0" err="1"/>
              <a:t>Cuboniks</a:t>
            </a:r>
            <a:r>
              <a:rPr lang="de-DE" sz="2200" dirty="0"/>
              <a:t> (2014): </a:t>
            </a:r>
            <a:r>
              <a:rPr lang="de-DE" sz="2200" i="1" dirty="0"/>
              <a:t>A Politics </a:t>
            </a:r>
            <a:r>
              <a:rPr lang="de-DE" sz="2200" i="1" dirty="0" err="1"/>
              <a:t>for</a:t>
            </a:r>
            <a:r>
              <a:rPr lang="de-DE" sz="2200" i="1" dirty="0"/>
              <a:t> Alienation</a:t>
            </a:r>
            <a:r>
              <a:rPr lang="de-DE" sz="2200" dirty="0"/>
              <a:t>. </a:t>
            </a:r>
          </a:p>
          <a:p>
            <a:pPr marL="457200" indent="-457200">
              <a:lnSpc>
                <a:spcPct val="100000"/>
              </a:lnSpc>
              <a:spcBef>
                <a:spcPts val="0"/>
              </a:spcBef>
              <a:spcAft>
                <a:spcPts val="600"/>
              </a:spcAft>
              <a:buFont typeface="Courier New" panose="02070309020205020404" pitchFamily="49" charset="0"/>
              <a:buChar char="o"/>
            </a:pPr>
            <a:r>
              <a:rPr lang="de-DE" sz="2200" dirty="0"/>
              <a:t>Literatur: </a:t>
            </a:r>
            <a:r>
              <a:rPr lang="de-DE" sz="2200" dirty="0" err="1"/>
              <a:t>Avanessian</a:t>
            </a:r>
            <a:r>
              <a:rPr lang="de-DE" sz="2200" dirty="0"/>
              <a:t> Armen; Hester, Helen (Hrsg.) (2015): </a:t>
            </a:r>
            <a:r>
              <a:rPr lang="de-DE" sz="2200" i="1" dirty="0" err="1"/>
              <a:t>dea</a:t>
            </a:r>
            <a:r>
              <a:rPr lang="de-DE" sz="2200" i="1" dirty="0"/>
              <a:t> ex </a:t>
            </a:r>
            <a:r>
              <a:rPr lang="de-DE" sz="2200" i="1" dirty="0" err="1"/>
              <a:t>machina</a:t>
            </a:r>
            <a:r>
              <a:rPr lang="de-DE" sz="2200" dirty="0"/>
              <a:t>. Berlin: Merve Verlag; Hester, Helen (2018): </a:t>
            </a:r>
            <a:r>
              <a:rPr lang="de-DE" sz="2200" i="1" dirty="0" err="1"/>
              <a:t>Xenofeminism</a:t>
            </a:r>
            <a:r>
              <a:rPr lang="de-DE" sz="2200" dirty="0"/>
              <a:t>. Wiley Academic. </a:t>
            </a:r>
          </a:p>
          <a:p>
            <a:pPr marL="457200" indent="-457200">
              <a:lnSpc>
                <a:spcPct val="100000"/>
              </a:lnSpc>
              <a:spcBef>
                <a:spcPts val="0"/>
              </a:spcBef>
              <a:spcAft>
                <a:spcPts val="600"/>
              </a:spcAft>
              <a:buFont typeface="Courier New" panose="02070309020205020404" pitchFamily="49" charset="0"/>
              <a:buChar char="o"/>
            </a:pPr>
            <a:r>
              <a:rPr lang="de-DE" sz="2200" dirty="0"/>
              <a:t>Feministische Fortsetzung eines politischen </a:t>
            </a:r>
            <a:r>
              <a:rPr lang="de-DE" sz="2200" dirty="0" err="1"/>
              <a:t>Akzelerationismus</a:t>
            </a:r>
            <a:r>
              <a:rPr lang="de-DE" sz="2200" dirty="0"/>
              <a:t>, also die Vorstellung, dass der Kapitalismus überwunden werden kann, indem man ihn mit seinen eigenen Mitteln schlägt, indem aktuelle Entwicklungen mit technologischen Methoden beschleunigt werden.</a:t>
            </a:r>
          </a:p>
          <a:p>
            <a:pPr marL="457200" indent="-457200">
              <a:lnSpc>
                <a:spcPct val="100000"/>
              </a:lnSpc>
              <a:spcBef>
                <a:spcPts val="0"/>
              </a:spcBef>
              <a:spcAft>
                <a:spcPts val="600"/>
              </a:spcAft>
              <a:buFont typeface="Courier New" panose="02070309020205020404" pitchFamily="49" charset="0"/>
              <a:buChar char="o"/>
            </a:pPr>
            <a:r>
              <a:rPr lang="de-DE" sz="2200" dirty="0"/>
              <a:t>Hinterfragt traditionelle Dichotomien und Dualismen.</a:t>
            </a:r>
          </a:p>
          <a:p>
            <a:pPr marL="457200" indent="-457200">
              <a:lnSpc>
                <a:spcPct val="100000"/>
              </a:lnSpc>
              <a:spcBef>
                <a:spcPts val="0"/>
              </a:spcBef>
              <a:spcAft>
                <a:spcPts val="600"/>
              </a:spcAft>
              <a:buFont typeface="Courier New" panose="02070309020205020404" pitchFamily="49" charset="0"/>
              <a:buChar char="o"/>
            </a:pPr>
            <a:r>
              <a:rPr lang="de-DE" sz="2200" dirty="0"/>
              <a:t>Dekonstruktiver techno-feministischer Ansatz.</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27</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4. Feministische Technikphilosophie</a:t>
            </a:r>
          </a:p>
        </p:txBody>
      </p:sp>
      <p:pic>
        <p:nvPicPr>
          <p:cNvPr id="7" name="Picture 2" descr="Bildergebnis für xenofeminism">
            <a:extLst>
              <a:ext uri="{FF2B5EF4-FFF2-40B4-BE49-F238E27FC236}">
                <a16:creationId xmlns:a16="http://schemas.microsoft.com/office/drawing/2014/main" id="{F621297C-D0D8-4C93-818A-17BE271CB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253" y="1626716"/>
            <a:ext cx="3735637" cy="50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27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4.3 </a:t>
            </a:r>
            <a:r>
              <a:rPr lang="de-DE" sz="3000" b="1" cap="small" dirty="0" err="1">
                <a:solidFill>
                  <a:srgbClr val="009FD6"/>
                </a:solidFill>
              </a:rPr>
              <a:t>Xenofeminismus</a:t>
            </a:r>
            <a:endParaRPr lang="de-DE" sz="3000" b="1" i="1" cap="small" dirty="0">
              <a:solidFill>
                <a:srgbClr val="009FD6"/>
              </a:solidFill>
            </a:endParaRP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455982"/>
          </a:xfrm>
        </p:spPr>
        <p:txBody>
          <a:bodyPr>
            <a:noAutofit/>
          </a:bodyPr>
          <a:lstStyle/>
          <a:p>
            <a:pPr marL="457200" indent="-457200">
              <a:lnSpc>
                <a:spcPct val="100000"/>
              </a:lnSpc>
              <a:spcBef>
                <a:spcPts val="0"/>
              </a:spcBef>
              <a:spcAft>
                <a:spcPts val="600"/>
              </a:spcAft>
              <a:buFont typeface="Courier New" panose="02070309020205020404" pitchFamily="49" charset="0"/>
              <a:buChar char="o"/>
            </a:pPr>
            <a:r>
              <a:rPr lang="de-DE" sz="1900" dirty="0"/>
              <a:t>0x0E: </a:t>
            </a:r>
            <a:r>
              <a:rPr lang="en-US" sz="1900" dirty="0"/>
              <a:t>»</a:t>
            </a:r>
            <a:r>
              <a:rPr lang="en-US" sz="1900" dirty="0" err="1"/>
              <a:t>Xenofeminism</a:t>
            </a:r>
            <a:r>
              <a:rPr lang="en-US" sz="1900" dirty="0"/>
              <a:t> is gender-abolitionist.« (</a:t>
            </a:r>
            <a:r>
              <a:rPr lang="en-US" sz="1900" dirty="0">
                <a:solidFill>
                  <a:srgbClr val="009FD6"/>
                </a:solidFill>
              </a:rPr>
              <a:t>»</a:t>
            </a:r>
            <a:r>
              <a:rPr lang="en-US" sz="1900" dirty="0" err="1">
                <a:solidFill>
                  <a:srgbClr val="009FD6"/>
                </a:solidFill>
              </a:rPr>
              <a:t>Xenofeminismus</a:t>
            </a:r>
            <a:r>
              <a:rPr lang="en-US" sz="1900" dirty="0">
                <a:solidFill>
                  <a:srgbClr val="009FD6"/>
                </a:solidFill>
              </a:rPr>
              <a:t> will </a:t>
            </a:r>
            <a:r>
              <a:rPr lang="en-US" sz="1900" dirty="0" err="1">
                <a:solidFill>
                  <a:srgbClr val="009FD6"/>
                </a:solidFill>
              </a:rPr>
              <a:t>Geschlecht</a:t>
            </a:r>
            <a:r>
              <a:rPr lang="en-US" sz="1900" dirty="0">
                <a:solidFill>
                  <a:srgbClr val="009FD6"/>
                </a:solidFill>
              </a:rPr>
              <a:t> </a:t>
            </a:r>
            <a:r>
              <a:rPr lang="en-US" sz="1900" dirty="0" err="1">
                <a:solidFill>
                  <a:srgbClr val="009FD6"/>
                </a:solidFill>
              </a:rPr>
              <a:t>abschaffen</a:t>
            </a:r>
            <a:r>
              <a:rPr lang="en-US" sz="1900" dirty="0">
                <a:solidFill>
                  <a:srgbClr val="009FD6"/>
                </a:solidFill>
              </a:rPr>
              <a:t>.«</a:t>
            </a:r>
            <a:r>
              <a:rPr lang="en-US" sz="1900" dirty="0"/>
              <a:t>)</a:t>
            </a:r>
            <a:r>
              <a:rPr lang="de-DE" sz="1900" dirty="0"/>
              <a:t>  </a:t>
            </a:r>
          </a:p>
          <a:p>
            <a:pPr marL="457200" indent="-457200">
              <a:lnSpc>
                <a:spcPct val="100000"/>
              </a:lnSpc>
              <a:spcBef>
                <a:spcPts val="0"/>
              </a:spcBef>
              <a:spcAft>
                <a:spcPts val="600"/>
              </a:spcAft>
              <a:buFont typeface="Courier New" panose="02070309020205020404" pitchFamily="49" charset="0"/>
              <a:buChar char="o"/>
            </a:pPr>
            <a:r>
              <a:rPr lang="de-DE" sz="1900" dirty="0"/>
              <a:t>0x01: </a:t>
            </a:r>
            <a:r>
              <a:rPr lang="en-US" sz="1900" dirty="0"/>
              <a:t>»XF seizes alienation as an impetus to generate new worlds. We are all alienated.« </a:t>
            </a:r>
            <a:r>
              <a:rPr lang="en-US" sz="1900" dirty="0">
                <a:solidFill>
                  <a:srgbClr val="009FD6"/>
                </a:solidFill>
              </a:rPr>
              <a:t>(»[…] </a:t>
            </a:r>
            <a:r>
              <a:rPr lang="en-US" sz="1900" dirty="0" err="1">
                <a:solidFill>
                  <a:srgbClr val="009FD6"/>
                </a:solidFill>
              </a:rPr>
              <a:t>begreift</a:t>
            </a:r>
            <a:r>
              <a:rPr lang="en-US" sz="1900" dirty="0">
                <a:solidFill>
                  <a:srgbClr val="009FD6"/>
                </a:solidFill>
              </a:rPr>
              <a:t> </a:t>
            </a:r>
            <a:r>
              <a:rPr lang="en-US" sz="1900" dirty="0" err="1">
                <a:solidFill>
                  <a:srgbClr val="009FD6"/>
                </a:solidFill>
              </a:rPr>
              <a:t>Xenofeminismus</a:t>
            </a:r>
            <a:r>
              <a:rPr lang="en-US" sz="1900" dirty="0">
                <a:solidFill>
                  <a:srgbClr val="009FD6"/>
                </a:solidFill>
              </a:rPr>
              <a:t> die </a:t>
            </a:r>
            <a:r>
              <a:rPr lang="en-US" sz="1900" dirty="0" err="1">
                <a:solidFill>
                  <a:srgbClr val="009FD6"/>
                </a:solidFill>
              </a:rPr>
              <a:t>Entfremdung</a:t>
            </a:r>
            <a:r>
              <a:rPr lang="en-US" sz="1900" dirty="0">
                <a:solidFill>
                  <a:srgbClr val="009FD6"/>
                </a:solidFill>
              </a:rPr>
              <a:t> </a:t>
            </a:r>
            <a:r>
              <a:rPr lang="en-US" sz="1900" dirty="0" err="1">
                <a:solidFill>
                  <a:srgbClr val="009FD6"/>
                </a:solidFill>
              </a:rPr>
              <a:t>als</a:t>
            </a:r>
            <a:r>
              <a:rPr lang="en-US" sz="1900" dirty="0">
                <a:solidFill>
                  <a:srgbClr val="009FD6"/>
                </a:solidFill>
              </a:rPr>
              <a:t> </a:t>
            </a:r>
            <a:r>
              <a:rPr lang="en-US" sz="1900" dirty="0" err="1">
                <a:solidFill>
                  <a:srgbClr val="009FD6"/>
                </a:solidFill>
              </a:rPr>
              <a:t>erzeugenden</a:t>
            </a:r>
            <a:r>
              <a:rPr lang="en-US" sz="1900" dirty="0">
                <a:solidFill>
                  <a:srgbClr val="009FD6"/>
                </a:solidFill>
              </a:rPr>
              <a:t> </a:t>
            </a:r>
            <a:r>
              <a:rPr lang="en-US" sz="1900" dirty="0" err="1">
                <a:solidFill>
                  <a:srgbClr val="009FD6"/>
                </a:solidFill>
              </a:rPr>
              <a:t>Anstoß</a:t>
            </a:r>
            <a:r>
              <a:rPr lang="en-US" sz="1900" dirty="0">
                <a:solidFill>
                  <a:srgbClr val="009FD6"/>
                </a:solidFill>
              </a:rPr>
              <a:t>. </a:t>
            </a:r>
            <a:r>
              <a:rPr lang="en-US" sz="1900" dirty="0" err="1">
                <a:solidFill>
                  <a:srgbClr val="009FD6"/>
                </a:solidFill>
              </a:rPr>
              <a:t>Wir</a:t>
            </a:r>
            <a:r>
              <a:rPr lang="en-US" sz="1900" dirty="0">
                <a:solidFill>
                  <a:srgbClr val="009FD6"/>
                </a:solidFill>
              </a:rPr>
              <a:t> </a:t>
            </a:r>
            <a:r>
              <a:rPr lang="en-US" sz="1900" dirty="0" err="1">
                <a:solidFill>
                  <a:srgbClr val="009FD6"/>
                </a:solidFill>
              </a:rPr>
              <a:t>sind</a:t>
            </a:r>
            <a:r>
              <a:rPr lang="en-US" sz="1900" dirty="0">
                <a:solidFill>
                  <a:srgbClr val="009FD6"/>
                </a:solidFill>
              </a:rPr>
              <a:t> </a:t>
            </a:r>
            <a:r>
              <a:rPr lang="en-US" sz="1900" i="1" dirty="0">
                <a:solidFill>
                  <a:srgbClr val="009FD6"/>
                </a:solidFill>
              </a:rPr>
              <a:t>alle</a:t>
            </a:r>
            <a:r>
              <a:rPr lang="en-US" sz="1900" dirty="0">
                <a:solidFill>
                  <a:srgbClr val="009FD6"/>
                </a:solidFill>
              </a:rPr>
              <a:t> </a:t>
            </a:r>
            <a:r>
              <a:rPr lang="en-US" sz="1900" dirty="0" err="1">
                <a:solidFill>
                  <a:srgbClr val="009FD6"/>
                </a:solidFill>
              </a:rPr>
              <a:t>entfremdet</a:t>
            </a:r>
            <a:r>
              <a:rPr lang="en-US" sz="1900" dirty="0">
                <a:solidFill>
                  <a:srgbClr val="009FD6"/>
                </a:solidFill>
              </a:rPr>
              <a:t>.«</a:t>
            </a:r>
            <a:r>
              <a:rPr lang="en-US" sz="1900" dirty="0"/>
              <a:t>)</a:t>
            </a:r>
            <a:endParaRPr lang="de-DE" sz="1900" dirty="0"/>
          </a:p>
          <a:p>
            <a:pPr marL="457200" indent="-457200">
              <a:lnSpc>
                <a:spcPct val="100000"/>
              </a:lnSpc>
              <a:spcBef>
                <a:spcPts val="0"/>
              </a:spcBef>
              <a:spcAft>
                <a:spcPts val="600"/>
              </a:spcAft>
              <a:buFont typeface="Courier New" panose="02070309020205020404" pitchFamily="49" charset="0"/>
              <a:buChar char="o"/>
            </a:pPr>
            <a:r>
              <a:rPr lang="de-DE" sz="1900" dirty="0"/>
              <a:t>0x01: </a:t>
            </a:r>
            <a:r>
              <a:rPr lang="en-US" sz="1900" dirty="0"/>
              <a:t>»Nothing should be accepted as fixed, permanent, or ›given‹—neither material conditions nor social forms. .« (</a:t>
            </a:r>
            <a:r>
              <a:rPr lang="en-US" sz="1900" dirty="0">
                <a:solidFill>
                  <a:srgbClr val="009FD6"/>
                </a:solidFill>
              </a:rPr>
              <a:t>»</a:t>
            </a:r>
            <a:r>
              <a:rPr lang="en-US" sz="1900" dirty="0" err="1">
                <a:solidFill>
                  <a:srgbClr val="009FD6"/>
                </a:solidFill>
              </a:rPr>
              <a:t>Nichts</a:t>
            </a:r>
            <a:r>
              <a:rPr lang="en-US" sz="1900" dirty="0">
                <a:solidFill>
                  <a:srgbClr val="009FD6"/>
                </a:solidFill>
              </a:rPr>
              <a:t> </a:t>
            </a:r>
            <a:r>
              <a:rPr lang="en-US" sz="1900" dirty="0" err="1">
                <a:solidFill>
                  <a:srgbClr val="009FD6"/>
                </a:solidFill>
              </a:rPr>
              <a:t>ist</a:t>
            </a:r>
            <a:r>
              <a:rPr lang="en-US" sz="1900" dirty="0">
                <a:solidFill>
                  <a:srgbClr val="009FD6"/>
                </a:solidFill>
              </a:rPr>
              <a:t> </a:t>
            </a:r>
            <a:r>
              <a:rPr lang="en-US" sz="1900" dirty="0" err="1">
                <a:solidFill>
                  <a:srgbClr val="009FD6"/>
                </a:solidFill>
              </a:rPr>
              <a:t>starr</a:t>
            </a:r>
            <a:r>
              <a:rPr lang="en-US" sz="1900" dirty="0">
                <a:solidFill>
                  <a:srgbClr val="009FD6"/>
                </a:solidFill>
              </a:rPr>
              <a:t>. </a:t>
            </a:r>
            <a:r>
              <a:rPr lang="en-US" sz="1900" dirty="0" err="1">
                <a:solidFill>
                  <a:srgbClr val="009FD6"/>
                </a:solidFill>
              </a:rPr>
              <a:t>Alles</a:t>
            </a:r>
            <a:r>
              <a:rPr lang="en-US" sz="1900" dirty="0">
                <a:solidFill>
                  <a:srgbClr val="009FD6"/>
                </a:solidFill>
              </a:rPr>
              <a:t> </a:t>
            </a:r>
            <a:r>
              <a:rPr lang="en-US" sz="1900" dirty="0" err="1">
                <a:solidFill>
                  <a:srgbClr val="009FD6"/>
                </a:solidFill>
              </a:rPr>
              <a:t>ist</a:t>
            </a:r>
            <a:r>
              <a:rPr lang="en-US" sz="1900" dirty="0">
                <a:solidFill>
                  <a:srgbClr val="009FD6"/>
                </a:solidFill>
              </a:rPr>
              <a:t> für </a:t>
            </a:r>
            <a:r>
              <a:rPr lang="en-US" sz="1900" dirty="0" err="1">
                <a:solidFill>
                  <a:srgbClr val="009FD6"/>
                </a:solidFill>
              </a:rPr>
              <a:t>radikale</a:t>
            </a:r>
            <a:r>
              <a:rPr lang="en-US" sz="1900" dirty="0">
                <a:solidFill>
                  <a:srgbClr val="009FD6"/>
                </a:solidFill>
              </a:rPr>
              <a:t> </a:t>
            </a:r>
            <a:r>
              <a:rPr lang="en-US" sz="1900" dirty="0" err="1">
                <a:solidFill>
                  <a:srgbClr val="009FD6"/>
                </a:solidFill>
              </a:rPr>
              <a:t>Veränderung</a:t>
            </a:r>
            <a:r>
              <a:rPr lang="en-US" sz="1900" dirty="0">
                <a:solidFill>
                  <a:srgbClr val="009FD6"/>
                </a:solidFill>
              </a:rPr>
              <a:t> </a:t>
            </a:r>
            <a:r>
              <a:rPr lang="en-US" sz="1900" dirty="0" err="1">
                <a:solidFill>
                  <a:srgbClr val="009FD6"/>
                </a:solidFill>
              </a:rPr>
              <a:t>empfänglich</a:t>
            </a:r>
            <a:r>
              <a:rPr lang="en-US" sz="1900" dirty="0">
                <a:solidFill>
                  <a:srgbClr val="009FD6"/>
                </a:solidFill>
              </a:rPr>
              <a:t> – </a:t>
            </a:r>
            <a:r>
              <a:rPr lang="en-US" sz="1900" dirty="0" err="1">
                <a:solidFill>
                  <a:srgbClr val="009FD6"/>
                </a:solidFill>
              </a:rPr>
              <a:t>materielle</a:t>
            </a:r>
            <a:r>
              <a:rPr lang="en-US" sz="1900" dirty="0">
                <a:solidFill>
                  <a:srgbClr val="009FD6"/>
                </a:solidFill>
              </a:rPr>
              <a:t> </a:t>
            </a:r>
            <a:r>
              <a:rPr lang="en-US" sz="1900" dirty="0" err="1">
                <a:solidFill>
                  <a:srgbClr val="009FD6"/>
                </a:solidFill>
              </a:rPr>
              <a:t>Bedingungen</a:t>
            </a:r>
            <a:r>
              <a:rPr lang="en-US" sz="1900" dirty="0">
                <a:solidFill>
                  <a:srgbClr val="009FD6"/>
                </a:solidFill>
              </a:rPr>
              <a:t> </a:t>
            </a:r>
            <a:r>
              <a:rPr lang="en-US" sz="1900" dirty="0" err="1">
                <a:solidFill>
                  <a:srgbClr val="009FD6"/>
                </a:solidFill>
              </a:rPr>
              <a:t>ebenso</a:t>
            </a:r>
            <a:r>
              <a:rPr lang="en-US" sz="1900" dirty="0">
                <a:solidFill>
                  <a:srgbClr val="009FD6"/>
                </a:solidFill>
              </a:rPr>
              <a:t> </a:t>
            </a:r>
            <a:r>
              <a:rPr lang="en-US" sz="1900" dirty="0" err="1">
                <a:solidFill>
                  <a:srgbClr val="009FD6"/>
                </a:solidFill>
              </a:rPr>
              <a:t>wie</a:t>
            </a:r>
            <a:r>
              <a:rPr lang="en-US" sz="1900" dirty="0">
                <a:solidFill>
                  <a:srgbClr val="009FD6"/>
                </a:solidFill>
              </a:rPr>
              <a:t> </a:t>
            </a:r>
            <a:r>
              <a:rPr lang="en-US" sz="1900" dirty="0" err="1">
                <a:solidFill>
                  <a:srgbClr val="009FD6"/>
                </a:solidFill>
              </a:rPr>
              <a:t>gesellschaftliche</a:t>
            </a:r>
            <a:r>
              <a:rPr lang="en-US" sz="1900" dirty="0">
                <a:solidFill>
                  <a:srgbClr val="009FD6"/>
                </a:solidFill>
              </a:rPr>
              <a:t> </a:t>
            </a:r>
            <a:r>
              <a:rPr lang="en-US" sz="1900" dirty="0" err="1">
                <a:solidFill>
                  <a:srgbClr val="009FD6"/>
                </a:solidFill>
              </a:rPr>
              <a:t>Formen</a:t>
            </a:r>
            <a:r>
              <a:rPr lang="en-US" sz="1900" dirty="0">
                <a:solidFill>
                  <a:srgbClr val="009FD6"/>
                </a:solidFill>
              </a:rPr>
              <a:t>.«</a:t>
            </a:r>
            <a:r>
              <a:rPr lang="en-US" sz="1900" dirty="0"/>
              <a:t>)</a:t>
            </a:r>
          </a:p>
          <a:p>
            <a:pPr marL="457200" indent="-457200">
              <a:lnSpc>
                <a:spcPct val="100000"/>
              </a:lnSpc>
              <a:spcBef>
                <a:spcPts val="0"/>
              </a:spcBef>
              <a:spcAft>
                <a:spcPts val="600"/>
              </a:spcAft>
              <a:buFont typeface="Courier New" panose="02070309020205020404" pitchFamily="49" charset="0"/>
              <a:buChar char="o"/>
            </a:pPr>
            <a:r>
              <a:rPr lang="en-US" sz="1900" dirty="0"/>
              <a:t>0x01: »XF is vehemently anti-naturalist. Essentialist naturalism reeks of theology […].« (</a:t>
            </a:r>
            <a:r>
              <a:rPr lang="en-US" sz="1900" dirty="0">
                <a:solidFill>
                  <a:srgbClr val="009FD6"/>
                </a:solidFill>
              </a:rPr>
              <a:t>»XF </a:t>
            </a:r>
            <a:r>
              <a:rPr lang="en-US" sz="1900" dirty="0" err="1">
                <a:solidFill>
                  <a:srgbClr val="009FD6"/>
                </a:solidFill>
              </a:rPr>
              <a:t>ist</a:t>
            </a:r>
            <a:r>
              <a:rPr lang="en-US" sz="1900" dirty="0">
                <a:solidFill>
                  <a:srgbClr val="009FD6"/>
                </a:solidFill>
              </a:rPr>
              <a:t> vehement anti-</a:t>
            </a:r>
            <a:r>
              <a:rPr lang="en-US" sz="1900" dirty="0" err="1">
                <a:solidFill>
                  <a:srgbClr val="009FD6"/>
                </a:solidFill>
              </a:rPr>
              <a:t>naturalistisch</a:t>
            </a:r>
            <a:r>
              <a:rPr lang="en-US" sz="1900" dirty="0">
                <a:solidFill>
                  <a:srgbClr val="009FD6"/>
                </a:solidFill>
              </a:rPr>
              <a:t>. </a:t>
            </a:r>
            <a:r>
              <a:rPr lang="en-US" sz="1900" dirty="0" err="1">
                <a:solidFill>
                  <a:srgbClr val="009FD6"/>
                </a:solidFill>
              </a:rPr>
              <a:t>Essetialistischer</a:t>
            </a:r>
            <a:r>
              <a:rPr lang="en-US" sz="1900" dirty="0">
                <a:solidFill>
                  <a:srgbClr val="009FD6"/>
                </a:solidFill>
              </a:rPr>
              <a:t> </a:t>
            </a:r>
            <a:r>
              <a:rPr lang="en-US" sz="1900" dirty="0" err="1">
                <a:solidFill>
                  <a:srgbClr val="009FD6"/>
                </a:solidFill>
              </a:rPr>
              <a:t>Naturalismus</a:t>
            </a:r>
            <a:r>
              <a:rPr lang="en-US" sz="1900" dirty="0">
                <a:solidFill>
                  <a:srgbClr val="009FD6"/>
                </a:solidFill>
              </a:rPr>
              <a:t> </a:t>
            </a:r>
            <a:r>
              <a:rPr lang="en-US" sz="1900" dirty="0" err="1">
                <a:solidFill>
                  <a:srgbClr val="009FD6"/>
                </a:solidFill>
              </a:rPr>
              <a:t>ist</a:t>
            </a:r>
            <a:r>
              <a:rPr lang="en-US" sz="1900" dirty="0">
                <a:solidFill>
                  <a:srgbClr val="009FD6"/>
                </a:solidFill>
              </a:rPr>
              <a:t> </a:t>
            </a:r>
            <a:r>
              <a:rPr lang="en-US" sz="1900" dirty="0" err="1">
                <a:solidFill>
                  <a:srgbClr val="009FD6"/>
                </a:solidFill>
              </a:rPr>
              <a:t>nichts</a:t>
            </a:r>
            <a:r>
              <a:rPr lang="en-US" sz="1900" dirty="0">
                <a:solidFill>
                  <a:srgbClr val="009FD6"/>
                </a:solidFill>
              </a:rPr>
              <a:t> </a:t>
            </a:r>
            <a:r>
              <a:rPr lang="en-US" sz="1900" dirty="0" err="1">
                <a:solidFill>
                  <a:srgbClr val="009FD6"/>
                </a:solidFill>
              </a:rPr>
              <a:t>als</a:t>
            </a:r>
            <a:r>
              <a:rPr lang="en-US" sz="1900" dirty="0">
                <a:solidFill>
                  <a:srgbClr val="009FD6"/>
                </a:solidFill>
              </a:rPr>
              <a:t> </a:t>
            </a:r>
            <a:r>
              <a:rPr lang="en-US" sz="1900" dirty="0" err="1">
                <a:solidFill>
                  <a:srgbClr val="009FD6"/>
                </a:solidFill>
              </a:rPr>
              <a:t>ein</a:t>
            </a:r>
            <a:r>
              <a:rPr lang="en-US" sz="1900" dirty="0">
                <a:solidFill>
                  <a:srgbClr val="009FD6"/>
                </a:solidFill>
              </a:rPr>
              <a:t> </a:t>
            </a:r>
            <a:r>
              <a:rPr lang="en-US" sz="1900" dirty="0" err="1">
                <a:solidFill>
                  <a:srgbClr val="009FD6"/>
                </a:solidFill>
              </a:rPr>
              <a:t>kruder</a:t>
            </a:r>
            <a:r>
              <a:rPr lang="en-US" sz="1900" dirty="0">
                <a:solidFill>
                  <a:srgbClr val="009FD6"/>
                </a:solidFill>
              </a:rPr>
              <a:t> </a:t>
            </a:r>
            <a:r>
              <a:rPr lang="en-US" sz="1900" dirty="0" err="1">
                <a:solidFill>
                  <a:srgbClr val="009FD6"/>
                </a:solidFill>
              </a:rPr>
              <a:t>theologischer</a:t>
            </a:r>
            <a:r>
              <a:rPr lang="en-US" sz="1900" dirty="0">
                <a:solidFill>
                  <a:srgbClr val="009FD6"/>
                </a:solidFill>
              </a:rPr>
              <a:t> </a:t>
            </a:r>
            <a:r>
              <a:rPr lang="en-US" sz="1900" dirty="0" err="1">
                <a:solidFill>
                  <a:srgbClr val="009FD6"/>
                </a:solidFill>
              </a:rPr>
              <a:t>Kater</a:t>
            </a:r>
            <a:r>
              <a:rPr lang="en-US" sz="1900" dirty="0">
                <a:solidFill>
                  <a:srgbClr val="009FD6"/>
                </a:solidFill>
              </a:rPr>
              <a:t> […].«</a:t>
            </a:r>
            <a:r>
              <a:rPr lang="en-US" sz="1900" dirty="0"/>
              <a:t>)</a:t>
            </a:r>
          </a:p>
          <a:p>
            <a:pPr marL="457200" indent="-457200">
              <a:lnSpc>
                <a:spcPct val="100000"/>
              </a:lnSpc>
              <a:spcBef>
                <a:spcPts val="0"/>
              </a:spcBef>
              <a:spcAft>
                <a:spcPts val="600"/>
              </a:spcAft>
              <a:buFont typeface="Courier New" panose="02070309020205020404" pitchFamily="49" charset="0"/>
              <a:buChar char="o"/>
            </a:pPr>
            <a:r>
              <a:rPr lang="en-US" sz="1900" dirty="0"/>
              <a:t>0x02: »[…] repurpose technologies for progressive gender political ends? XF seeks to strategically deploy existing technologies to re-engineer the world.« (</a:t>
            </a:r>
            <a:r>
              <a:rPr lang="en-US" sz="1900" dirty="0">
                <a:solidFill>
                  <a:srgbClr val="009FD6"/>
                </a:solidFill>
              </a:rPr>
              <a:t>»[…] </a:t>
            </a:r>
            <a:r>
              <a:rPr lang="en-US" sz="1900" dirty="0" err="1">
                <a:solidFill>
                  <a:srgbClr val="009FD6"/>
                </a:solidFill>
              </a:rPr>
              <a:t>Technologien</a:t>
            </a:r>
            <a:r>
              <a:rPr lang="en-US" sz="1900" dirty="0">
                <a:solidFill>
                  <a:srgbClr val="009FD6"/>
                </a:solidFill>
              </a:rPr>
              <a:t> für </a:t>
            </a:r>
            <a:r>
              <a:rPr lang="en-US" sz="1900" dirty="0" err="1">
                <a:solidFill>
                  <a:srgbClr val="009FD6"/>
                </a:solidFill>
              </a:rPr>
              <a:t>fortschrittliche</a:t>
            </a:r>
            <a:r>
              <a:rPr lang="en-US" sz="1900" dirty="0">
                <a:solidFill>
                  <a:srgbClr val="009FD6"/>
                </a:solidFill>
              </a:rPr>
              <a:t> </a:t>
            </a:r>
            <a:r>
              <a:rPr lang="en-US" sz="1900" dirty="0" err="1">
                <a:solidFill>
                  <a:srgbClr val="009FD6"/>
                </a:solidFill>
              </a:rPr>
              <a:t>geschlechter-politische</a:t>
            </a:r>
            <a:r>
              <a:rPr lang="en-US" sz="1900" dirty="0">
                <a:solidFill>
                  <a:srgbClr val="009FD6"/>
                </a:solidFill>
              </a:rPr>
              <a:t> </a:t>
            </a:r>
            <a:r>
              <a:rPr lang="en-US" sz="1900" dirty="0" err="1">
                <a:solidFill>
                  <a:srgbClr val="009FD6"/>
                </a:solidFill>
              </a:rPr>
              <a:t>Zwecke</a:t>
            </a:r>
            <a:r>
              <a:rPr lang="en-US" sz="1900" dirty="0">
                <a:solidFill>
                  <a:srgbClr val="009FD6"/>
                </a:solidFill>
              </a:rPr>
              <a:t> </a:t>
            </a:r>
            <a:r>
              <a:rPr lang="en-US" sz="1900" dirty="0" err="1">
                <a:solidFill>
                  <a:srgbClr val="009FD6"/>
                </a:solidFill>
              </a:rPr>
              <a:t>umzunutzen</a:t>
            </a:r>
            <a:r>
              <a:rPr lang="en-US" sz="1900" dirty="0">
                <a:solidFill>
                  <a:srgbClr val="009FD6"/>
                </a:solidFill>
              </a:rPr>
              <a:t>. XF […] </a:t>
            </a:r>
            <a:r>
              <a:rPr lang="en-US" sz="1900" dirty="0" err="1">
                <a:solidFill>
                  <a:srgbClr val="009FD6"/>
                </a:solidFill>
              </a:rPr>
              <a:t>ruft</a:t>
            </a:r>
            <a:r>
              <a:rPr lang="en-US" sz="1900" dirty="0">
                <a:solidFill>
                  <a:srgbClr val="009FD6"/>
                </a:solidFill>
              </a:rPr>
              <a:t> </a:t>
            </a:r>
            <a:r>
              <a:rPr lang="en-US" sz="1900" dirty="0" err="1">
                <a:solidFill>
                  <a:srgbClr val="009FD6"/>
                </a:solidFill>
              </a:rPr>
              <a:t>zur</a:t>
            </a:r>
            <a:r>
              <a:rPr lang="en-US" sz="1900" dirty="0">
                <a:solidFill>
                  <a:srgbClr val="009FD6"/>
                </a:solidFill>
              </a:rPr>
              <a:t> </a:t>
            </a:r>
            <a:r>
              <a:rPr lang="en-US" sz="1900" dirty="0" err="1">
                <a:solidFill>
                  <a:srgbClr val="009FD6"/>
                </a:solidFill>
              </a:rPr>
              <a:t>strategischen</a:t>
            </a:r>
            <a:r>
              <a:rPr lang="en-US" sz="1900" dirty="0">
                <a:solidFill>
                  <a:srgbClr val="009FD6"/>
                </a:solidFill>
              </a:rPr>
              <a:t> </a:t>
            </a:r>
            <a:r>
              <a:rPr lang="en-US" sz="1900" dirty="0" err="1">
                <a:solidFill>
                  <a:srgbClr val="009FD6"/>
                </a:solidFill>
              </a:rPr>
              <a:t>Nutzung</a:t>
            </a:r>
            <a:r>
              <a:rPr lang="en-US" sz="1900" dirty="0">
                <a:solidFill>
                  <a:srgbClr val="009FD6"/>
                </a:solidFill>
              </a:rPr>
              <a:t> </a:t>
            </a:r>
            <a:r>
              <a:rPr lang="en-US" sz="1900" dirty="0" err="1">
                <a:solidFill>
                  <a:srgbClr val="009FD6"/>
                </a:solidFill>
              </a:rPr>
              <a:t>bestehender</a:t>
            </a:r>
            <a:r>
              <a:rPr lang="en-US" sz="1900" dirty="0">
                <a:solidFill>
                  <a:srgbClr val="009FD6"/>
                </a:solidFill>
              </a:rPr>
              <a:t> </a:t>
            </a:r>
            <a:r>
              <a:rPr lang="en-US" sz="1900" dirty="0" err="1">
                <a:solidFill>
                  <a:srgbClr val="009FD6"/>
                </a:solidFill>
              </a:rPr>
              <a:t>Technologien</a:t>
            </a:r>
            <a:r>
              <a:rPr lang="en-US" sz="1900" dirty="0">
                <a:solidFill>
                  <a:srgbClr val="009FD6"/>
                </a:solidFill>
              </a:rPr>
              <a:t> für </a:t>
            </a:r>
            <a:r>
              <a:rPr lang="en-US" sz="1900" dirty="0" err="1">
                <a:solidFill>
                  <a:srgbClr val="009FD6"/>
                </a:solidFill>
              </a:rPr>
              <a:t>eine</a:t>
            </a:r>
            <a:r>
              <a:rPr lang="en-US" sz="1900" dirty="0">
                <a:solidFill>
                  <a:srgbClr val="009FD6"/>
                </a:solidFill>
              </a:rPr>
              <a:t> </a:t>
            </a:r>
            <a:r>
              <a:rPr lang="en-US" sz="1900" dirty="0" err="1">
                <a:solidFill>
                  <a:srgbClr val="009FD6"/>
                </a:solidFill>
              </a:rPr>
              <a:t>Umgestaltung</a:t>
            </a:r>
            <a:r>
              <a:rPr lang="en-US" sz="1900" dirty="0">
                <a:solidFill>
                  <a:srgbClr val="009FD6"/>
                </a:solidFill>
              </a:rPr>
              <a:t> der Welt </a:t>
            </a:r>
            <a:r>
              <a:rPr lang="en-US" sz="1900" dirty="0" err="1">
                <a:solidFill>
                  <a:srgbClr val="009FD6"/>
                </a:solidFill>
              </a:rPr>
              <a:t>unter</a:t>
            </a:r>
            <a:r>
              <a:rPr lang="en-US" sz="1900" dirty="0">
                <a:solidFill>
                  <a:srgbClr val="009FD6"/>
                </a:solidFill>
              </a:rPr>
              <a:t> den </a:t>
            </a:r>
            <a:r>
              <a:rPr lang="en-US" sz="1900" dirty="0" err="1">
                <a:solidFill>
                  <a:srgbClr val="009FD6"/>
                </a:solidFill>
              </a:rPr>
              <a:t>gegebenen</a:t>
            </a:r>
            <a:r>
              <a:rPr lang="en-US" sz="1900" dirty="0">
                <a:solidFill>
                  <a:srgbClr val="009FD6"/>
                </a:solidFill>
              </a:rPr>
              <a:t> </a:t>
            </a:r>
            <a:r>
              <a:rPr lang="en-US" sz="1900" dirty="0" err="1">
                <a:solidFill>
                  <a:srgbClr val="009FD6"/>
                </a:solidFill>
              </a:rPr>
              <a:t>Umständen</a:t>
            </a:r>
            <a:r>
              <a:rPr lang="en-US" sz="1900" dirty="0">
                <a:solidFill>
                  <a:srgbClr val="009FD6"/>
                </a:solidFill>
              </a:rPr>
              <a:t> auf.«</a:t>
            </a:r>
            <a:r>
              <a:rPr lang="en-US" sz="1900" dirty="0"/>
              <a:t>)</a:t>
            </a:r>
          </a:p>
          <a:p>
            <a:pPr marL="457200" indent="-457200">
              <a:lnSpc>
                <a:spcPct val="100000"/>
              </a:lnSpc>
              <a:spcBef>
                <a:spcPts val="0"/>
              </a:spcBef>
              <a:spcAft>
                <a:spcPts val="600"/>
              </a:spcAft>
              <a:buFont typeface="Courier New" panose="02070309020205020404" pitchFamily="49" charset="0"/>
              <a:buChar char="o"/>
            </a:pPr>
            <a:r>
              <a:rPr lang="en-US" sz="1900" dirty="0"/>
              <a:t>0x02: »Technology isn’t inherently progressive.« (</a:t>
            </a:r>
            <a:r>
              <a:rPr lang="en-US" sz="1900" dirty="0">
                <a:solidFill>
                  <a:srgbClr val="009FD6"/>
                </a:solidFill>
              </a:rPr>
              <a:t>»Technik </a:t>
            </a:r>
            <a:r>
              <a:rPr lang="en-US" sz="1900" dirty="0" err="1">
                <a:solidFill>
                  <a:srgbClr val="009FD6"/>
                </a:solidFill>
              </a:rPr>
              <a:t>ist</a:t>
            </a:r>
            <a:r>
              <a:rPr lang="en-US" sz="1900" dirty="0">
                <a:solidFill>
                  <a:srgbClr val="009FD6"/>
                </a:solidFill>
              </a:rPr>
              <a:t> </a:t>
            </a:r>
            <a:r>
              <a:rPr lang="en-US" sz="1900" dirty="0" err="1">
                <a:solidFill>
                  <a:srgbClr val="009FD6"/>
                </a:solidFill>
              </a:rPr>
              <a:t>nie</a:t>
            </a:r>
            <a:r>
              <a:rPr lang="en-US" sz="1900" dirty="0">
                <a:solidFill>
                  <a:srgbClr val="009FD6"/>
                </a:solidFill>
              </a:rPr>
              <a:t> </a:t>
            </a:r>
            <a:r>
              <a:rPr lang="en-US" sz="1900" dirty="0" err="1">
                <a:solidFill>
                  <a:srgbClr val="009FD6"/>
                </a:solidFill>
              </a:rPr>
              <a:t>inhärent</a:t>
            </a:r>
            <a:r>
              <a:rPr lang="en-US" sz="1900" dirty="0">
                <a:solidFill>
                  <a:srgbClr val="009FD6"/>
                </a:solidFill>
              </a:rPr>
              <a:t> </a:t>
            </a:r>
            <a:r>
              <a:rPr lang="en-US" sz="1900" dirty="0" err="1">
                <a:solidFill>
                  <a:srgbClr val="009FD6"/>
                </a:solidFill>
              </a:rPr>
              <a:t>fortschrittlich</a:t>
            </a:r>
            <a:r>
              <a:rPr lang="en-US" sz="1900" dirty="0">
                <a:solidFill>
                  <a:srgbClr val="009FD6"/>
                </a:solidFill>
              </a:rPr>
              <a:t> […].«</a:t>
            </a:r>
            <a:r>
              <a:rPr lang="en-US" sz="1900" dirty="0"/>
              <a:t>)  </a:t>
            </a:r>
            <a:endParaRPr lang="de-DE" sz="1900" cap="small" dirty="0">
              <a:solidFill>
                <a:srgbClr val="0070C0"/>
              </a:solidFill>
            </a:endParaRP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28</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4. Feministische Technikphilosophie</a:t>
            </a:r>
          </a:p>
        </p:txBody>
      </p:sp>
    </p:spTree>
    <p:extLst>
      <p:ext uri="{BB962C8B-B14F-4D97-AF65-F5344CB8AC3E}">
        <p14:creationId xmlns:p14="http://schemas.microsoft.com/office/powerpoint/2010/main" val="1982898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4.4 Netzfeminismus &amp; </a:t>
            </a:r>
            <a:r>
              <a:rPr lang="de-DE" sz="3000" b="1" cap="small" dirty="0" err="1">
                <a:solidFill>
                  <a:srgbClr val="009FD6"/>
                </a:solidFill>
              </a:rPr>
              <a:t>Glitch</a:t>
            </a:r>
            <a:r>
              <a:rPr lang="de-DE" sz="3000" b="1" cap="small" dirty="0">
                <a:solidFill>
                  <a:srgbClr val="009FD6"/>
                </a:solidFill>
              </a:rPr>
              <a:t> Feminismus</a:t>
            </a:r>
            <a:endParaRPr lang="de-DE" sz="3000" b="1" i="1" cap="small" dirty="0">
              <a:solidFill>
                <a:srgbClr val="009FD6"/>
              </a:solidFill>
            </a:endParaRP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5257800" cy="4351338"/>
          </a:xfrm>
        </p:spPr>
        <p:txBody>
          <a:bodyPr>
            <a:noAutofit/>
          </a:bodyPr>
          <a:lstStyle/>
          <a:p>
            <a:pPr marL="0" indent="0">
              <a:lnSpc>
                <a:spcPct val="100000"/>
              </a:lnSpc>
              <a:spcBef>
                <a:spcPts val="0"/>
              </a:spcBef>
              <a:spcAft>
                <a:spcPts val="600"/>
              </a:spcAft>
              <a:buNone/>
            </a:pPr>
            <a:r>
              <a:rPr lang="de-DE" sz="2100" cap="small" dirty="0">
                <a:solidFill>
                  <a:srgbClr val="009FD6"/>
                </a:solidFill>
              </a:rPr>
              <a:t>Netzfeminismus</a:t>
            </a:r>
          </a:p>
          <a:p>
            <a:pPr marL="457200" indent="-457200">
              <a:lnSpc>
                <a:spcPct val="100000"/>
              </a:lnSpc>
              <a:spcBef>
                <a:spcPts val="0"/>
              </a:spcBef>
              <a:spcAft>
                <a:spcPts val="600"/>
              </a:spcAft>
              <a:buFont typeface="Courier New" panose="02070309020205020404" pitchFamily="49" charset="0"/>
              <a:buChar char="o"/>
            </a:pPr>
            <a:r>
              <a:rPr lang="de-DE" sz="1800" dirty="0"/>
              <a:t>Literatur: Annekathrin Kohout: </a:t>
            </a:r>
            <a:r>
              <a:rPr lang="de-DE" sz="1800" i="1" dirty="0"/>
              <a:t>Netzfeminismus. Strategien weiblicher Bildpolitik</a:t>
            </a:r>
            <a:r>
              <a:rPr lang="de-DE" sz="1800" dirty="0"/>
              <a:t>. Verlag Klaus Wagenbach 2019.</a:t>
            </a:r>
          </a:p>
          <a:p>
            <a:pPr marL="457200" indent="-457200">
              <a:lnSpc>
                <a:spcPct val="100000"/>
              </a:lnSpc>
              <a:spcBef>
                <a:spcPts val="0"/>
              </a:spcBef>
              <a:spcAft>
                <a:spcPts val="600"/>
              </a:spcAft>
              <a:buFont typeface="Courier New" panose="02070309020205020404" pitchFamily="49" charset="0"/>
              <a:buChar char="o"/>
            </a:pPr>
            <a:r>
              <a:rPr lang="de-DE" sz="1800" dirty="0"/>
              <a:t>setzt sich kritisch mit netzpolitischen Themen auseinander.</a:t>
            </a:r>
          </a:p>
          <a:p>
            <a:pPr marL="457200" indent="-457200">
              <a:lnSpc>
                <a:spcPct val="100000"/>
              </a:lnSpc>
              <a:spcBef>
                <a:spcPts val="0"/>
              </a:spcBef>
              <a:spcAft>
                <a:spcPts val="600"/>
              </a:spcAft>
              <a:buFont typeface="Courier New" panose="02070309020205020404" pitchFamily="49" charset="0"/>
              <a:buChar char="o"/>
            </a:pPr>
            <a:r>
              <a:rPr lang="de-DE" sz="1800" dirty="0" err="1"/>
              <a:t>Netzaktivismus</a:t>
            </a:r>
            <a:r>
              <a:rPr lang="de-DE" sz="1800" dirty="0"/>
              <a:t> für feministische Themen.</a:t>
            </a:r>
          </a:p>
          <a:p>
            <a:pPr marL="457200" indent="-457200">
              <a:lnSpc>
                <a:spcPct val="100000"/>
              </a:lnSpc>
              <a:spcBef>
                <a:spcPts val="0"/>
              </a:spcBef>
              <a:spcAft>
                <a:spcPts val="600"/>
              </a:spcAft>
              <a:buFont typeface="Courier New" panose="02070309020205020404" pitchFamily="49" charset="0"/>
              <a:buChar char="o"/>
            </a:pPr>
            <a:r>
              <a:rPr lang="de-DE" sz="1800" dirty="0"/>
              <a:t>keine scharfe Grenze zwischen Kunst und feministischem Aktivismus.</a:t>
            </a:r>
          </a:p>
          <a:p>
            <a:pPr marL="457200" indent="-457200">
              <a:lnSpc>
                <a:spcPct val="100000"/>
              </a:lnSpc>
              <a:spcBef>
                <a:spcPts val="0"/>
              </a:spcBef>
              <a:spcAft>
                <a:spcPts val="600"/>
              </a:spcAft>
              <a:buFont typeface="Courier New" panose="02070309020205020404" pitchFamily="49" charset="0"/>
              <a:buChar char="o"/>
            </a:pPr>
            <a:r>
              <a:rPr lang="de-DE" sz="1800" dirty="0"/>
              <a:t>wird zuweilen als vierte Welle des Feminismus verstanden.</a:t>
            </a:r>
          </a:p>
          <a:p>
            <a:pPr marL="457200" indent="-457200">
              <a:lnSpc>
                <a:spcPct val="100000"/>
              </a:lnSpc>
              <a:spcBef>
                <a:spcPts val="0"/>
              </a:spcBef>
              <a:spcAft>
                <a:spcPts val="600"/>
              </a:spcAft>
              <a:buFont typeface="Courier New" panose="02070309020205020404" pitchFamily="49" charset="0"/>
              <a:buChar char="o"/>
            </a:pPr>
            <a:r>
              <a:rPr lang="de-DE" sz="1800" dirty="0"/>
              <a:t>Vertritt ein überwiegend positives Verständnis der </a:t>
            </a:r>
            <a:r>
              <a:rPr lang="de-DE" sz="1800" dirty="0" err="1"/>
              <a:t>IKTn</a:t>
            </a:r>
            <a:r>
              <a:rPr lang="de-DE" sz="1800" dirty="0"/>
              <a:t> und insb. der Netztechnologien bzw. der Möglichkeiten, die sich durch diese ergeben.</a:t>
            </a:r>
            <a:endParaRPr lang="en-US" sz="1800" dirty="0"/>
          </a:p>
          <a:p>
            <a:pPr marL="457200" indent="-457200">
              <a:lnSpc>
                <a:spcPct val="100000"/>
              </a:lnSpc>
              <a:spcBef>
                <a:spcPts val="0"/>
              </a:spcBef>
              <a:spcAft>
                <a:spcPts val="600"/>
              </a:spcAft>
              <a:buFont typeface="Courier New" panose="02070309020205020404" pitchFamily="49" charset="0"/>
              <a:buChar char="o"/>
            </a:pPr>
            <a:endParaRPr lang="de-DE" sz="1900" cap="small" dirty="0">
              <a:solidFill>
                <a:srgbClr val="0070C0"/>
              </a:solidFill>
            </a:endParaRP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29</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4. Feministische Technikphilosophie</a:t>
            </a:r>
          </a:p>
        </p:txBody>
      </p:sp>
      <p:sp>
        <p:nvSpPr>
          <p:cNvPr id="7" name="Inhaltsplatzhalter 11">
            <a:extLst>
              <a:ext uri="{FF2B5EF4-FFF2-40B4-BE49-F238E27FC236}">
                <a16:creationId xmlns:a16="http://schemas.microsoft.com/office/drawing/2014/main" id="{F731BEEF-F6C6-49EB-9981-AB654940F80B}"/>
              </a:ext>
            </a:extLst>
          </p:cNvPr>
          <p:cNvSpPr txBox="1">
            <a:spLocks/>
          </p:cNvSpPr>
          <p:nvPr/>
        </p:nvSpPr>
        <p:spPr>
          <a:xfrm>
            <a:off x="6095999" y="1668464"/>
            <a:ext cx="5380653"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de-DE" sz="2100" cap="small" dirty="0" err="1">
                <a:solidFill>
                  <a:srgbClr val="009FD6"/>
                </a:solidFill>
              </a:rPr>
              <a:t>Glitch</a:t>
            </a:r>
            <a:r>
              <a:rPr lang="de-DE" sz="2100" cap="small" dirty="0">
                <a:solidFill>
                  <a:srgbClr val="9A002C"/>
                </a:solidFill>
              </a:rPr>
              <a:t> </a:t>
            </a:r>
            <a:r>
              <a:rPr lang="de-DE" sz="2100" cap="small" dirty="0">
                <a:solidFill>
                  <a:srgbClr val="009FD6"/>
                </a:solidFill>
              </a:rPr>
              <a:t>Feminismus</a:t>
            </a:r>
          </a:p>
          <a:p>
            <a:pPr marL="457200" indent="-457200">
              <a:lnSpc>
                <a:spcPct val="100000"/>
              </a:lnSpc>
              <a:spcBef>
                <a:spcPts val="0"/>
              </a:spcBef>
              <a:spcAft>
                <a:spcPts val="600"/>
              </a:spcAft>
              <a:buFont typeface="Courier New" panose="02070309020205020404" pitchFamily="49" charset="0"/>
              <a:buChar char="o"/>
            </a:pPr>
            <a:r>
              <a:rPr lang="de-DE" sz="1800" dirty="0"/>
              <a:t>Literatur: Legacy Russel: </a:t>
            </a:r>
            <a:r>
              <a:rPr lang="de-DE" sz="1800" i="1" dirty="0" err="1"/>
              <a:t>Glitch</a:t>
            </a:r>
            <a:r>
              <a:rPr lang="de-DE" sz="1800" i="1" dirty="0"/>
              <a:t> </a:t>
            </a:r>
            <a:r>
              <a:rPr lang="de-DE" sz="1800" i="1" dirty="0" err="1"/>
              <a:t>Feminism</a:t>
            </a:r>
            <a:r>
              <a:rPr lang="de-DE" sz="1800" i="1" dirty="0"/>
              <a:t>. A </a:t>
            </a:r>
            <a:r>
              <a:rPr lang="de-DE" sz="1800" i="1" dirty="0" err="1"/>
              <a:t>Manifesto</a:t>
            </a:r>
            <a:r>
              <a:rPr lang="de-DE" sz="1800" dirty="0"/>
              <a:t>. Merve Verlag 2020; geht zurück auf einen Essay (2012) </a:t>
            </a:r>
            <a:r>
              <a:rPr lang="en-US" sz="1800" dirty="0"/>
              <a:t>»Digital Dualism and the Glitch Feminism Manifesto«.</a:t>
            </a:r>
          </a:p>
          <a:p>
            <a:pPr marL="457200" indent="-457200">
              <a:lnSpc>
                <a:spcPct val="100000"/>
              </a:lnSpc>
              <a:spcBef>
                <a:spcPts val="0"/>
              </a:spcBef>
              <a:spcAft>
                <a:spcPts val="600"/>
              </a:spcAft>
              <a:buFont typeface="Courier New" panose="02070309020205020404" pitchFamily="49" charset="0"/>
              <a:buChar char="o"/>
            </a:pPr>
            <a:r>
              <a:rPr lang="en-US" sz="1800" dirty="0" err="1"/>
              <a:t>Kritik</a:t>
            </a:r>
            <a:r>
              <a:rPr lang="en-US" sz="1800" dirty="0"/>
              <a:t> des </a:t>
            </a:r>
            <a:r>
              <a:rPr lang="en-US" sz="1800" dirty="0" err="1"/>
              <a:t>Dualismus</a:t>
            </a:r>
            <a:r>
              <a:rPr lang="en-US" sz="1800" dirty="0"/>
              <a:t> </a:t>
            </a:r>
            <a:r>
              <a:rPr lang="en-US" sz="1800" dirty="0" err="1"/>
              <a:t>zwischen</a:t>
            </a:r>
            <a:r>
              <a:rPr lang="en-US" sz="1800" dirty="0"/>
              <a:t> </a:t>
            </a:r>
            <a:r>
              <a:rPr lang="en-US" sz="1800" dirty="0" err="1"/>
              <a:t>einer</a:t>
            </a:r>
            <a:r>
              <a:rPr lang="en-US" sz="1800" dirty="0"/>
              <a:t> </a:t>
            </a:r>
            <a:r>
              <a:rPr lang="de-DE" sz="1800" dirty="0"/>
              <a:t>›echten‹ </a:t>
            </a:r>
            <a:r>
              <a:rPr lang="de-DE" sz="1800" dirty="0" err="1"/>
              <a:t>offlinen</a:t>
            </a:r>
            <a:r>
              <a:rPr lang="de-DE" sz="1800" dirty="0"/>
              <a:t> und einer ›nicht echten‹ </a:t>
            </a:r>
            <a:r>
              <a:rPr lang="de-DE" sz="1800" dirty="0" err="1"/>
              <a:t>onlinen</a:t>
            </a:r>
            <a:r>
              <a:rPr lang="de-DE" sz="1800" dirty="0"/>
              <a:t> Welt.</a:t>
            </a:r>
          </a:p>
          <a:p>
            <a:pPr marL="457200" indent="-457200">
              <a:lnSpc>
                <a:spcPct val="100000"/>
              </a:lnSpc>
              <a:spcBef>
                <a:spcPts val="0"/>
              </a:spcBef>
              <a:spcAft>
                <a:spcPts val="600"/>
              </a:spcAft>
              <a:buFont typeface="Courier New" panose="02070309020205020404" pitchFamily="49" charset="0"/>
              <a:buChar char="o"/>
            </a:pPr>
            <a:r>
              <a:rPr lang="de-DE" sz="1800" dirty="0"/>
              <a:t>setzt sich für die Möglichkeiten der </a:t>
            </a:r>
            <a:r>
              <a:rPr lang="de-DE" sz="1800" dirty="0" err="1"/>
              <a:t>IKTn</a:t>
            </a:r>
            <a:r>
              <a:rPr lang="de-DE" sz="1800" dirty="0"/>
              <a:t> und insb. der digitalen Technologien ein; z.B. Schaffung neuer Identitäten abseits der Zweigeschlechtlichkeit.</a:t>
            </a:r>
            <a:r>
              <a:rPr lang="en-US" sz="1800" dirty="0"/>
              <a:t> </a:t>
            </a:r>
          </a:p>
          <a:p>
            <a:pPr marL="457200" indent="-457200">
              <a:lnSpc>
                <a:spcPct val="100000"/>
              </a:lnSpc>
              <a:spcBef>
                <a:spcPts val="0"/>
              </a:spcBef>
              <a:spcAft>
                <a:spcPts val="600"/>
              </a:spcAft>
              <a:buFont typeface="Courier New" panose="02070309020205020404" pitchFamily="49" charset="0"/>
              <a:buChar char="o"/>
            </a:pPr>
            <a:r>
              <a:rPr lang="en-US" sz="1800" dirty="0" err="1"/>
              <a:t>fokussiert</a:t>
            </a:r>
            <a:r>
              <a:rPr lang="en-US" sz="1800" dirty="0"/>
              <a:t> Kunst und </a:t>
            </a:r>
            <a:r>
              <a:rPr lang="en-US" sz="1800" dirty="0" err="1"/>
              <a:t>wie</a:t>
            </a:r>
            <a:r>
              <a:rPr lang="en-US" sz="1800" dirty="0"/>
              <a:t> </a:t>
            </a:r>
            <a:r>
              <a:rPr lang="en-US" sz="1800" dirty="0" err="1"/>
              <a:t>sie</a:t>
            </a:r>
            <a:r>
              <a:rPr lang="en-US" sz="1800" dirty="0"/>
              <a:t> </a:t>
            </a:r>
            <a:r>
              <a:rPr lang="en-US" sz="1800" dirty="0" err="1"/>
              <a:t>im</a:t>
            </a:r>
            <a:r>
              <a:rPr lang="en-US" sz="1800" dirty="0"/>
              <a:t> Internet </a:t>
            </a:r>
            <a:r>
              <a:rPr lang="en-US" sz="1800" dirty="0" err="1"/>
              <a:t>bzw</a:t>
            </a:r>
            <a:r>
              <a:rPr lang="en-US" sz="1800" dirty="0"/>
              <a:t>. </a:t>
            </a:r>
            <a:r>
              <a:rPr lang="en-US" sz="1800" dirty="0" err="1"/>
              <a:t>im</a:t>
            </a:r>
            <a:r>
              <a:rPr lang="en-US" sz="1800" dirty="0"/>
              <a:t> </a:t>
            </a:r>
            <a:r>
              <a:rPr lang="en-US" sz="1800" dirty="0" err="1"/>
              <a:t>Digitalen</a:t>
            </a:r>
            <a:r>
              <a:rPr lang="en-US" sz="1800" dirty="0"/>
              <a:t> </a:t>
            </a:r>
            <a:r>
              <a:rPr lang="en-US" sz="1800" dirty="0" err="1"/>
              <a:t>existiert</a:t>
            </a:r>
            <a:r>
              <a:rPr lang="en-US" sz="1800" dirty="0"/>
              <a:t>, </a:t>
            </a:r>
            <a:r>
              <a:rPr lang="en-US" sz="1800" dirty="0" err="1"/>
              <a:t>fragt</a:t>
            </a:r>
            <a:r>
              <a:rPr lang="en-US" sz="1800" dirty="0"/>
              <a:t>, was </a:t>
            </a:r>
            <a:r>
              <a:rPr lang="en-US" sz="1800" dirty="0" err="1"/>
              <a:t>diese</a:t>
            </a:r>
            <a:r>
              <a:rPr lang="en-US" sz="1800" dirty="0"/>
              <a:t> Kunst </a:t>
            </a:r>
            <a:r>
              <a:rPr lang="en-US" sz="1800" dirty="0" err="1"/>
              <a:t>auszeichnet</a:t>
            </a:r>
            <a:r>
              <a:rPr lang="en-US" sz="1800" dirty="0"/>
              <a:t>, wen </a:t>
            </a:r>
            <a:r>
              <a:rPr lang="en-US" sz="1800" dirty="0" err="1"/>
              <a:t>sie</a:t>
            </a:r>
            <a:r>
              <a:rPr lang="en-US" sz="1800" dirty="0"/>
              <a:t> </a:t>
            </a:r>
            <a:r>
              <a:rPr lang="en-US" sz="1800" dirty="0" err="1"/>
              <a:t>sichtbar</a:t>
            </a:r>
            <a:r>
              <a:rPr lang="en-US" sz="1800" dirty="0"/>
              <a:t> </a:t>
            </a:r>
            <a:r>
              <a:rPr lang="en-US" sz="1800" dirty="0" err="1"/>
              <a:t>macht</a:t>
            </a:r>
            <a:r>
              <a:rPr lang="en-US" sz="1800" dirty="0"/>
              <a:t>, wen </a:t>
            </a:r>
            <a:r>
              <a:rPr lang="en-US" sz="1800" dirty="0" err="1"/>
              <a:t>nicht</a:t>
            </a:r>
            <a:r>
              <a:rPr lang="en-US" sz="1800" dirty="0"/>
              <a:t> </a:t>
            </a:r>
            <a:r>
              <a:rPr lang="en-US" sz="1800" dirty="0" err="1"/>
              <a:t>usw</a:t>
            </a:r>
            <a:r>
              <a:rPr lang="en-US" sz="1800" dirty="0"/>
              <a:t>.</a:t>
            </a:r>
          </a:p>
          <a:p>
            <a:pPr marL="457200" indent="-457200">
              <a:lnSpc>
                <a:spcPct val="100000"/>
              </a:lnSpc>
              <a:spcBef>
                <a:spcPts val="0"/>
              </a:spcBef>
              <a:spcAft>
                <a:spcPts val="600"/>
              </a:spcAft>
              <a:buFont typeface="Courier New" panose="02070309020205020404" pitchFamily="49" charset="0"/>
              <a:buChar char="o"/>
            </a:pPr>
            <a:endParaRPr lang="de-DE" sz="1900" cap="small" dirty="0">
              <a:solidFill>
                <a:srgbClr val="0070C0"/>
              </a:solidFill>
            </a:endParaRPr>
          </a:p>
        </p:txBody>
      </p:sp>
    </p:spTree>
    <p:extLst>
      <p:ext uri="{BB962C8B-B14F-4D97-AF65-F5344CB8AC3E}">
        <p14:creationId xmlns:p14="http://schemas.microsoft.com/office/powerpoint/2010/main" val="357871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1. Philosophie</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rmAutofit/>
          </a:bodyPr>
          <a:lstStyle/>
          <a:p>
            <a:pPr marL="514800" indent="-514800">
              <a:buNone/>
            </a:pPr>
            <a:r>
              <a:rPr lang="de-DE" dirty="0">
                <a:solidFill>
                  <a:srgbClr val="009FD6"/>
                </a:solidFill>
              </a:rPr>
              <a:t>1.1</a:t>
            </a:r>
            <a:r>
              <a:rPr lang="de-DE" dirty="0">
                <a:solidFill>
                  <a:srgbClr val="9A002C"/>
                </a:solidFill>
              </a:rPr>
              <a:t> </a:t>
            </a:r>
            <a:r>
              <a:rPr lang="de-DE" sz="2800" dirty="0"/>
              <a:t>Philosophie</a:t>
            </a:r>
            <a:endParaRPr lang="de-DE" dirty="0"/>
          </a:p>
          <a:p>
            <a:pPr marL="514800" indent="-514800">
              <a:buNone/>
            </a:pPr>
            <a:r>
              <a:rPr lang="de-DE" dirty="0">
                <a:solidFill>
                  <a:srgbClr val="009FD6"/>
                </a:solidFill>
              </a:rPr>
              <a:t>1.2</a:t>
            </a:r>
            <a:r>
              <a:rPr lang="de-DE" dirty="0">
                <a:solidFill>
                  <a:srgbClr val="9A002C"/>
                </a:solidFill>
              </a:rPr>
              <a:t>	</a:t>
            </a:r>
            <a:r>
              <a:rPr lang="de-DE" dirty="0"/>
              <a:t>Ethik</a:t>
            </a:r>
          </a:p>
          <a:p>
            <a:pPr marL="514800" indent="-514800">
              <a:buNone/>
            </a:pPr>
            <a:r>
              <a:rPr lang="de-DE" dirty="0">
                <a:solidFill>
                  <a:srgbClr val="9A002C"/>
                </a:solidFill>
              </a:rPr>
              <a:t>	</a:t>
            </a:r>
          </a:p>
          <a:p>
            <a:pPr marL="514800" indent="-514800">
              <a:buNone/>
            </a:pPr>
            <a:endParaRPr lang="de-DE" dirty="0"/>
          </a:p>
          <a:p>
            <a:pPr marL="514800" indent="-514800">
              <a:buNone/>
            </a:pPr>
            <a:endParaRPr lang="de-DE" dirty="0">
              <a:solidFill>
                <a:srgbClr val="9A002C"/>
              </a:solidFill>
            </a:endParaRPr>
          </a:p>
          <a:p>
            <a:pPr marL="514800" indent="-514800">
              <a:buNone/>
            </a:pPr>
            <a:endParaRPr lang="de-DE" dirty="0">
              <a:solidFill>
                <a:srgbClr val="9A002C"/>
              </a:solidFill>
            </a:endParaRPr>
          </a:p>
          <a:p>
            <a:pPr marL="514800" indent="-514800">
              <a:buNone/>
            </a:pPr>
            <a:endParaRPr lang="de-DE" sz="2300" dirty="0">
              <a:solidFill>
                <a:srgbClr val="9A002C"/>
              </a:solidFill>
            </a:endParaRP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3</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40254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4.5 Fazit</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30</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6" name="Inhaltsplatzhalter 11">
            <a:extLst>
              <a:ext uri="{FF2B5EF4-FFF2-40B4-BE49-F238E27FC236}">
                <a16:creationId xmlns:a16="http://schemas.microsoft.com/office/drawing/2014/main" id="{ADCA931A-FCDD-BE0D-9909-6054303CCC87}"/>
              </a:ext>
            </a:extLst>
          </p:cNvPr>
          <p:cNvSpPr>
            <a:spLocks noGrp="1"/>
          </p:cNvSpPr>
          <p:nvPr>
            <p:ph idx="1"/>
          </p:nvPr>
        </p:nvSpPr>
        <p:spPr>
          <a:xfrm>
            <a:off x="838200" y="1646239"/>
            <a:ext cx="10515600" cy="4351338"/>
          </a:xfrm>
        </p:spPr>
        <p:txBody>
          <a:bodyPr>
            <a:noAutofit/>
          </a:bodyPr>
          <a:lstStyle/>
          <a:p>
            <a:pPr marL="0" indent="0">
              <a:lnSpc>
                <a:spcPct val="100000"/>
              </a:lnSpc>
              <a:spcBef>
                <a:spcPts val="0"/>
              </a:spcBef>
              <a:spcAft>
                <a:spcPts val="600"/>
              </a:spcAft>
              <a:buNone/>
            </a:pPr>
            <a:r>
              <a:rPr lang="de-DE" sz="2400" cap="small" dirty="0">
                <a:solidFill>
                  <a:srgbClr val="009FD6"/>
                </a:solidFill>
              </a:rPr>
              <a:t>Bei den uns hier interessierenden Ansätzen…</a:t>
            </a:r>
          </a:p>
          <a:p>
            <a:pPr marL="457200" indent="-457200">
              <a:lnSpc>
                <a:spcPct val="100000"/>
              </a:lnSpc>
              <a:spcBef>
                <a:spcPts val="0"/>
              </a:spcBef>
              <a:spcAft>
                <a:spcPts val="600"/>
              </a:spcAft>
              <a:buFont typeface="Courier New" panose="02070309020205020404" pitchFamily="49" charset="0"/>
              <a:buChar char="o"/>
            </a:pPr>
            <a:r>
              <a:rPr lang="de-DE" sz="2200" dirty="0"/>
              <a:t>…handelt es sich um </a:t>
            </a:r>
            <a:r>
              <a:rPr lang="de-DE" sz="2200" dirty="0">
                <a:solidFill>
                  <a:srgbClr val="009FD6"/>
                </a:solidFill>
              </a:rPr>
              <a:t>feministische</a:t>
            </a:r>
            <a:r>
              <a:rPr lang="de-DE" sz="2200" dirty="0"/>
              <a:t> Ansätze, sofern sie an der Beseitigung patriarchaler und heteronormativer Strukturen arbeiten (in z.T. recht unterschiedlicher Weise).</a:t>
            </a:r>
          </a:p>
          <a:p>
            <a:pPr marL="457200" indent="-457200">
              <a:lnSpc>
                <a:spcPct val="100000"/>
              </a:lnSpc>
              <a:spcBef>
                <a:spcPts val="0"/>
              </a:spcBef>
              <a:spcAft>
                <a:spcPts val="600"/>
              </a:spcAft>
              <a:buFont typeface="Courier New" panose="02070309020205020404" pitchFamily="49" charset="0"/>
              <a:buChar char="o"/>
            </a:pPr>
            <a:r>
              <a:rPr lang="de-DE" sz="2200" dirty="0"/>
              <a:t>…handelt sich um </a:t>
            </a:r>
            <a:r>
              <a:rPr lang="de-DE" sz="2200" dirty="0">
                <a:solidFill>
                  <a:srgbClr val="009FD6"/>
                </a:solidFill>
              </a:rPr>
              <a:t>technik</a:t>
            </a:r>
            <a:r>
              <a:rPr lang="de-DE" sz="2200" dirty="0"/>
              <a:t>feministische Ansätze, sofern ihr erstes Interesse darin besteht, das emanzipatorische Potenzial von Technik (und Wissenschaft) zu mobilisieren und sich den spezifischen Kategorien, Dichotomien und traditionellen Grenzen zwischen z.B. dem Natürlichen und dem Künstlichen kritisch zuzuwenden.</a:t>
            </a:r>
          </a:p>
          <a:p>
            <a:pPr marL="457200" indent="-457200">
              <a:lnSpc>
                <a:spcPct val="100000"/>
              </a:lnSpc>
              <a:spcBef>
                <a:spcPts val="0"/>
              </a:spcBef>
              <a:spcAft>
                <a:spcPts val="600"/>
              </a:spcAft>
              <a:buFont typeface="Courier New" panose="02070309020205020404" pitchFamily="49" charset="0"/>
              <a:buChar char="o"/>
            </a:pPr>
            <a:r>
              <a:rPr lang="de-DE" sz="2200" dirty="0"/>
              <a:t>…handelt es sich um feministische technik</a:t>
            </a:r>
            <a:r>
              <a:rPr lang="de-DE" sz="2200" dirty="0">
                <a:solidFill>
                  <a:srgbClr val="009FD6"/>
                </a:solidFill>
              </a:rPr>
              <a:t>philosophische</a:t>
            </a:r>
            <a:r>
              <a:rPr lang="de-DE" sz="2200" i="1" dirty="0"/>
              <a:t> </a:t>
            </a:r>
            <a:r>
              <a:rPr lang="de-DE" sz="2200" dirty="0"/>
              <a:t>Ansätze, sofern sie sich nicht in einer deskriptiven Analyse des Gegebenen erschöpfen, sondern sie normativ (bewertend) die Prämissen und ersten Prinzipien etwa für eine entsprechende Ethik formulieren, die epistemischen Bedingungen dafür ausloten, ein spezifisches politisches, ökonomisches und politisches Gesellschaftsbild skizzieren etc. </a:t>
            </a:r>
          </a:p>
        </p:txBody>
      </p:sp>
      <p:sp>
        <p:nvSpPr>
          <p:cNvPr id="2" name="Textfeld 1">
            <a:extLst>
              <a:ext uri="{FF2B5EF4-FFF2-40B4-BE49-F238E27FC236}">
                <a16:creationId xmlns:a16="http://schemas.microsoft.com/office/drawing/2014/main" id="{509C00F4-D482-14A0-88FB-1634868AB500}"/>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4. Feministische Technikphilosophie</a:t>
            </a:r>
          </a:p>
        </p:txBody>
      </p:sp>
    </p:spTree>
    <p:extLst>
      <p:ext uri="{BB962C8B-B14F-4D97-AF65-F5344CB8AC3E}">
        <p14:creationId xmlns:p14="http://schemas.microsoft.com/office/powerpoint/2010/main" val="3955739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A559712-CC2D-4012-9060-94FC1D02F87F}"/>
              </a:ext>
            </a:extLst>
          </p:cNvPr>
          <p:cNvSpPr>
            <a:spLocks noGrp="1"/>
          </p:cNvSpPr>
          <p:nvPr>
            <p:ph type="sldNum" sz="quarter" idx="12"/>
          </p:nvPr>
        </p:nvSpPr>
        <p:spPr/>
        <p:txBody>
          <a:bodyPr/>
          <a:lstStyle/>
          <a:p>
            <a:fld id="{F891BC96-023C-40CA-9D96-FD10E2C47EBC}" type="slidenum">
              <a:rPr lang="de-DE" smtClean="0"/>
              <a:t>31</a:t>
            </a:fld>
            <a:endParaRPr lang="de-DE"/>
          </a:p>
        </p:txBody>
      </p:sp>
      <p:pic>
        <p:nvPicPr>
          <p:cNvPr id="3" name="Inhaltsplatzhalter 4">
            <a:extLst>
              <a:ext uri="{FF2B5EF4-FFF2-40B4-BE49-F238E27FC236}">
                <a16:creationId xmlns:a16="http://schemas.microsoft.com/office/drawing/2014/main" id="{33774B1D-501C-4051-92E4-D4BA88A86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74" y="156700"/>
            <a:ext cx="2584377" cy="1365450"/>
          </a:xfrm>
          <a:prstGeom prst="rect">
            <a:avLst/>
          </a:prstGeom>
          <a:solidFill>
            <a:srgbClr val="9A002C"/>
          </a:solidFill>
        </p:spPr>
      </p:pic>
      <p:sp>
        <p:nvSpPr>
          <p:cNvPr id="6" name="Textfeld 5">
            <a:extLst>
              <a:ext uri="{FF2B5EF4-FFF2-40B4-BE49-F238E27FC236}">
                <a16:creationId xmlns:a16="http://schemas.microsoft.com/office/drawing/2014/main" id="{0CEA752D-6F3C-43CC-A4F9-C1F805B0C631}"/>
              </a:ext>
            </a:extLst>
          </p:cNvPr>
          <p:cNvSpPr txBox="1"/>
          <p:nvPr/>
        </p:nvSpPr>
        <p:spPr>
          <a:xfrm>
            <a:off x="310928" y="6364843"/>
            <a:ext cx="9084733" cy="400110"/>
          </a:xfrm>
          <a:prstGeom prst="rect">
            <a:avLst/>
          </a:prstGeom>
          <a:noFill/>
        </p:spPr>
        <p:txBody>
          <a:bodyPr wrap="square" rtlCol="0">
            <a:spAutoFit/>
          </a:bodyPr>
          <a:lstStyle/>
          <a:p>
            <a:r>
              <a:rPr lang="de-DE" sz="2000" b="1" cap="small" dirty="0">
                <a:solidFill>
                  <a:srgbClr val="009FD6"/>
                </a:solidFill>
              </a:rPr>
              <a:t>Ganz herzlichen Dank für die Aufmerksamkeit!</a:t>
            </a:r>
          </a:p>
        </p:txBody>
      </p:sp>
      <p:pic>
        <p:nvPicPr>
          <p:cNvPr id="15" name="Grafik 14">
            <a:extLst>
              <a:ext uri="{FF2B5EF4-FFF2-40B4-BE49-F238E27FC236}">
                <a16:creationId xmlns:a16="http://schemas.microsoft.com/office/drawing/2014/main" id="{308587D2-907E-4A8E-A407-261C7E2FC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4352" y="2987373"/>
            <a:ext cx="2166413" cy="306997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6" name="Textfeld 15">
            <a:extLst>
              <a:ext uri="{FF2B5EF4-FFF2-40B4-BE49-F238E27FC236}">
                <a16:creationId xmlns:a16="http://schemas.microsoft.com/office/drawing/2014/main" id="{6B1E6C0F-AF4D-49B5-AEC1-7AC9FCDD8D22}"/>
              </a:ext>
            </a:extLst>
          </p:cNvPr>
          <p:cNvSpPr txBox="1"/>
          <p:nvPr/>
        </p:nvSpPr>
        <p:spPr>
          <a:xfrm>
            <a:off x="2845246" y="1728424"/>
            <a:ext cx="3154339" cy="1107996"/>
          </a:xfrm>
          <a:prstGeom prst="rect">
            <a:avLst/>
          </a:prstGeom>
          <a:noFill/>
        </p:spPr>
        <p:txBody>
          <a:bodyPr wrap="square" rtlCol="0">
            <a:spAutoFit/>
          </a:bodyPr>
          <a:lstStyle/>
          <a:p>
            <a:pPr>
              <a:spcAft>
                <a:spcPts val="600"/>
              </a:spcAft>
            </a:pPr>
            <a:r>
              <a:rPr lang="de-DE" sz="2000" cap="small" dirty="0">
                <a:solidFill>
                  <a:srgbClr val="009FD6"/>
                </a:solidFill>
              </a:rPr>
              <a:t>Trans- und Posthumanismus</a:t>
            </a:r>
          </a:p>
          <a:p>
            <a:pPr>
              <a:spcAft>
                <a:spcPts val="600"/>
              </a:spcAft>
            </a:pPr>
            <a:r>
              <a:rPr lang="de-DE" dirty="0"/>
              <a:t>zur Einführung</a:t>
            </a:r>
          </a:p>
          <a:p>
            <a:pPr>
              <a:spcAft>
                <a:spcPts val="600"/>
              </a:spcAft>
            </a:pPr>
            <a:r>
              <a:rPr lang="de-DE" dirty="0"/>
              <a:t>ISBN: 978-3-88506-808-2</a:t>
            </a:r>
          </a:p>
        </p:txBody>
      </p:sp>
      <p:pic>
        <p:nvPicPr>
          <p:cNvPr id="17" name="Picture 2" descr="Bildergebnis fÃ¼r janina sombetzki verantwortung als begriff fÃ¤higkeit aufgabe">
            <a:extLst>
              <a:ext uri="{FF2B5EF4-FFF2-40B4-BE49-F238E27FC236}">
                <a16:creationId xmlns:a16="http://schemas.microsoft.com/office/drawing/2014/main" id="{3DF9E342-B2F9-40B9-8EFF-2239A140C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28" y="1522150"/>
            <a:ext cx="2166413" cy="30882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8" name="Picture 4" descr="Bildergebnis fÃ¼r techno:Phil">
            <a:extLst>
              <a:ext uri="{FF2B5EF4-FFF2-40B4-BE49-F238E27FC236}">
                <a16:creationId xmlns:a16="http://schemas.microsoft.com/office/drawing/2014/main" id="{01408ACB-4D8A-41F5-9248-41B10C3C0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9401" y="1728424"/>
            <a:ext cx="2021422" cy="306516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9" name="Textfeld 18">
            <a:extLst>
              <a:ext uri="{FF2B5EF4-FFF2-40B4-BE49-F238E27FC236}">
                <a16:creationId xmlns:a16="http://schemas.microsoft.com/office/drawing/2014/main" id="{D803DB63-24A5-4A83-83F2-FAFDFA707082}"/>
              </a:ext>
            </a:extLst>
          </p:cNvPr>
          <p:cNvSpPr txBox="1"/>
          <p:nvPr/>
        </p:nvSpPr>
        <p:spPr>
          <a:xfrm>
            <a:off x="5929769" y="4949096"/>
            <a:ext cx="2805547" cy="1723549"/>
          </a:xfrm>
          <a:prstGeom prst="rect">
            <a:avLst/>
          </a:prstGeom>
          <a:noFill/>
        </p:spPr>
        <p:txBody>
          <a:bodyPr wrap="square" rtlCol="0">
            <a:spAutoFit/>
          </a:bodyPr>
          <a:lstStyle/>
          <a:p>
            <a:pPr>
              <a:spcAft>
                <a:spcPts val="600"/>
              </a:spcAft>
            </a:pPr>
            <a:r>
              <a:rPr lang="de-DE" sz="2000" cap="small" dirty="0" err="1">
                <a:solidFill>
                  <a:srgbClr val="009FD6"/>
                </a:solidFill>
              </a:rPr>
              <a:t>Techno:Phil</a:t>
            </a:r>
            <a:r>
              <a:rPr lang="de-DE" sz="2000" cap="small" dirty="0">
                <a:solidFill>
                  <a:srgbClr val="009FD6"/>
                </a:solidFill>
              </a:rPr>
              <a:t> – Aktuelle Herausforderungen der Technikphilosophie</a:t>
            </a:r>
          </a:p>
          <a:p>
            <a:pPr>
              <a:spcAft>
                <a:spcPts val="600"/>
              </a:spcAft>
            </a:pPr>
            <a:r>
              <a:rPr lang="de-DE" dirty="0"/>
              <a:t>Eine Buchreihe</a:t>
            </a:r>
          </a:p>
          <a:p>
            <a:pPr>
              <a:spcAft>
                <a:spcPts val="600"/>
              </a:spcAft>
            </a:pPr>
            <a:r>
              <a:rPr lang="de-DE" dirty="0"/>
              <a:t>ISSN: 2524-5902</a:t>
            </a:r>
          </a:p>
        </p:txBody>
      </p:sp>
      <p:sp>
        <p:nvSpPr>
          <p:cNvPr id="20" name="Textfeld 19">
            <a:extLst>
              <a:ext uri="{FF2B5EF4-FFF2-40B4-BE49-F238E27FC236}">
                <a16:creationId xmlns:a16="http://schemas.microsoft.com/office/drawing/2014/main" id="{7B38E5E5-8FBF-46F1-AFF0-55C1704A5DEA}"/>
              </a:ext>
            </a:extLst>
          </p:cNvPr>
          <p:cNvSpPr txBox="1"/>
          <p:nvPr/>
        </p:nvSpPr>
        <p:spPr>
          <a:xfrm>
            <a:off x="310928" y="4749910"/>
            <a:ext cx="2963608" cy="1415772"/>
          </a:xfrm>
          <a:prstGeom prst="rect">
            <a:avLst/>
          </a:prstGeom>
          <a:noFill/>
        </p:spPr>
        <p:txBody>
          <a:bodyPr wrap="square" rtlCol="0">
            <a:spAutoFit/>
          </a:bodyPr>
          <a:lstStyle/>
          <a:p>
            <a:pPr>
              <a:spcAft>
                <a:spcPts val="600"/>
              </a:spcAft>
            </a:pPr>
            <a:r>
              <a:rPr lang="de-DE" sz="2000" cap="small" dirty="0">
                <a:solidFill>
                  <a:srgbClr val="009FD6"/>
                </a:solidFill>
              </a:rPr>
              <a:t>Verantwortung als Begriff, Fähigkeit, Aufgabe</a:t>
            </a:r>
          </a:p>
          <a:p>
            <a:pPr>
              <a:spcAft>
                <a:spcPts val="600"/>
              </a:spcAft>
            </a:pPr>
            <a:r>
              <a:rPr lang="de-DE" dirty="0"/>
              <a:t>Eine Drei-Ebenen-Analyse</a:t>
            </a:r>
          </a:p>
          <a:p>
            <a:pPr>
              <a:spcAft>
                <a:spcPts val="600"/>
              </a:spcAft>
            </a:pPr>
            <a:r>
              <a:rPr lang="de-DE" dirty="0"/>
              <a:t>ISBN: </a:t>
            </a:r>
            <a:r>
              <a:rPr lang="en-US" dirty="0"/>
              <a:t>978-3-658-04249-3</a:t>
            </a:r>
            <a:endParaRPr lang="de-DE" dirty="0"/>
          </a:p>
        </p:txBody>
      </p:sp>
      <p:pic>
        <p:nvPicPr>
          <p:cNvPr id="21" name="Picture 2" descr="Roboterethik">
            <a:extLst>
              <a:ext uri="{FF2B5EF4-FFF2-40B4-BE49-F238E27FC236}">
                <a16:creationId xmlns:a16="http://schemas.microsoft.com/office/drawing/2014/main" id="{DB2392E1-CDB5-4F5C-AB66-3B91773B88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3743" y="3027053"/>
            <a:ext cx="1905000" cy="31242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2" name="Textfeld 21">
            <a:extLst>
              <a:ext uri="{FF2B5EF4-FFF2-40B4-BE49-F238E27FC236}">
                <a16:creationId xmlns:a16="http://schemas.microsoft.com/office/drawing/2014/main" id="{B6F8D636-75CE-44B4-A5A8-BC6CE4E63E51}"/>
              </a:ext>
            </a:extLst>
          </p:cNvPr>
          <p:cNvSpPr txBox="1"/>
          <p:nvPr/>
        </p:nvSpPr>
        <p:spPr>
          <a:xfrm>
            <a:off x="8735316" y="1640799"/>
            <a:ext cx="3438618" cy="1107996"/>
          </a:xfrm>
          <a:prstGeom prst="rect">
            <a:avLst/>
          </a:prstGeom>
          <a:noFill/>
        </p:spPr>
        <p:txBody>
          <a:bodyPr wrap="square" rtlCol="0">
            <a:spAutoFit/>
          </a:bodyPr>
          <a:lstStyle/>
          <a:p>
            <a:pPr>
              <a:spcAft>
                <a:spcPts val="600"/>
              </a:spcAft>
            </a:pPr>
            <a:r>
              <a:rPr lang="de-DE" sz="2000" cap="small" dirty="0">
                <a:solidFill>
                  <a:srgbClr val="009FD6"/>
                </a:solidFill>
              </a:rPr>
              <a:t>Roboterethik</a:t>
            </a:r>
          </a:p>
          <a:p>
            <a:pPr>
              <a:spcAft>
                <a:spcPts val="600"/>
              </a:spcAft>
            </a:pPr>
            <a:r>
              <a:rPr lang="de-DE" dirty="0"/>
              <a:t>Eine Einführung</a:t>
            </a:r>
          </a:p>
          <a:p>
            <a:pPr>
              <a:spcAft>
                <a:spcPts val="600"/>
              </a:spcAft>
            </a:pPr>
            <a:r>
              <a:rPr lang="de-DE" dirty="0"/>
              <a:t>ISBN: 978-3-518-29877-0</a:t>
            </a:r>
          </a:p>
        </p:txBody>
      </p:sp>
      <p:sp>
        <p:nvSpPr>
          <p:cNvPr id="8" name="Textfeld 7">
            <a:extLst>
              <a:ext uri="{FF2B5EF4-FFF2-40B4-BE49-F238E27FC236}">
                <a16:creationId xmlns:a16="http://schemas.microsoft.com/office/drawing/2014/main" id="{30F20926-B62C-245D-692B-B63852EEF717}"/>
              </a:ext>
            </a:extLst>
          </p:cNvPr>
          <p:cNvSpPr txBox="1"/>
          <p:nvPr/>
        </p:nvSpPr>
        <p:spPr>
          <a:xfrm>
            <a:off x="6843738" y="73738"/>
            <a:ext cx="5491332" cy="1785104"/>
          </a:xfrm>
          <a:prstGeom prst="rect">
            <a:avLst/>
          </a:prstGeom>
          <a:noFill/>
        </p:spPr>
        <p:txBody>
          <a:bodyPr wrap="square" rtlCol="0">
            <a:spAutoFit/>
          </a:bodyPr>
          <a:lstStyle/>
          <a:p>
            <a:r>
              <a:rPr lang="de-DE" sz="2000" b="1" cap="small" dirty="0">
                <a:solidFill>
                  <a:srgbClr val="009FD6"/>
                </a:solidFill>
              </a:rPr>
              <a:t>Prof. Dr. Janina Loh</a:t>
            </a:r>
            <a:r>
              <a:rPr lang="de-DE" dirty="0"/>
              <a:t>		</a:t>
            </a:r>
            <a:endParaRPr lang="de-DE" b="1" dirty="0">
              <a:solidFill>
                <a:schemeClr val="bg1"/>
              </a:solidFill>
            </a:endParaRPr>
          </a:p>
          <a:p>
            <a:r>
              <a:rPr lang="de-DE" dirty="0"/>
              <a:t>Stiftung Liebenau, Stabsstelle Ethik	</a:t>
            </a:r>
          </a:p>
          <a:p>
            <a:r>
              <a:rPr lang="de-DE" dirty="0"/>
              <a:t>Hon. Prof. </a:t>
            </a:r>
            <a:r>
              <a:rPr lang="de-DE" i="1" dirty="0"/>
              <a:t>Ethik der Technik und ihrer sozialen Kontexte</a:t>
            </a:r>
            <a:r>
              <a:rPr lang="de-DE" dirty="0"/>
              <a:t> </a:t>
            </a:r>
          </a:p>
          <a:p>
            <a:r>
              <a:rPr lang="de-DE" dirty="0"/>
              <a:t>H-BRS, Zentrum für Ethik und Verantwortung (ZEV)</a:t>
            </a:r>
          </a:p>
          <a:p>
            <a:r>
              <a:rPr lang="de-DE" dirty="0"/>
              <a:t>https://janinaloh.de </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a:t>mail@janinaloh.de 		</a:t>
            </a:r>
          </a:p>
        </p:txBody>
      </p:sp>
      <p:pic>
        <p:nvPicPr>
          <p:cNvPr id="9" name="Grafik 8" descr="Ein Bild, das Text, Schrift, Screenshot, Design enthält.&#10;&#10;Automatisch generierte Beschreibung">
            <a:extLst>
              <a:ext uri="{FF2B5EF4-FFF2-40B4-BE49-F238E27FC236}">
                <a16:creationId xmlns:a16="http://schemas.microsoft.com/office/drawing/2014/main" id="{143978FA-E20A-47F1-29A7-8046B09240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6362" y="156068"/>
            <a:ext cx="3415207" cy="1366082"/>
          </a:xfrm>
          <a:prstGeom prst="rect">
            <a:avLst/>
          </a:prstGeom>
        </p:spPr>
      </p:pic>
    </p:spTree>
    <p:extLst>
      <p:ext uri="{BB962C8B-B14F-4D97-AF65-F5344CB8AC3E}">
        <p14:creationId xmlns:p14="http://schemas.microsoft.com/office/powerpoint/2010/main" val="212423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1.1 Philosophie</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342900" lvl="1" indent="-342900">
              <a:lnSpc>
                <a:spcPct val="100000"/>
              </a:lnSpc>
              <a:spcBef>
                <a:spcPts val="0"/>
              </a:spcBef>
              <a:spcAft>
                <a:spcPts val="600"/>
              </a:spcAft>
              <a:buFont typeface="Courier New" panose="02070309020205020404" pitchFamily="49" charset="0"/>
              <a:buChar char="o"/>
            </a:pPr>
            <a:r>
              <a:rPr lang="de-DE" sz="2100" dirty="0"/>
              <a:t>Untersuchung und Hinterfragung der Grundannahmen des Seins und der Selbstverständlichkeiten des Alltags</a:t>
            </a:r>
          </a:p>
          <a:p>
            <a:pPr marL="342900" lvl="1" indent="-342900">
              <a:lnSpc>
                <a:spcPct val="100000"/>
              </a:lnSpc>
              <a:spcBef>
                <a:spcPts val="0"/>
              </a:spcBef>
              <a:spcAft>
                <a:spcPts val="600"/>
              </a:spcAft>
              <a:buFont typeface="Courier New" panose="02070309020205020404" pitchFamily="49" charset="0"/>
              <a:buChar char="o"/>
            </a:pPr>
            <a:r>
              <a:rPr lang="de-DE" sz="2100" dirty="0"/>
              <a:t>Hinterfragung der Axiome und ersten Prämissen der empirischen Wissenschaften</a:t>
            </a:r>
            <a:endParaRPr lang="en-US" sz="2100" dirty="0"/>
          </a:p>
          <a:p>
            <a:pPr marL="342900" lvl="1" indent="-342900">
              <a:lnSpc>
                <a:spcPct val="100000"/>
              </a:lnSpc>
              <a:spcBef>
                <a:spcPts val="0"/>
              </a:spcBef>
              <a:spcAft>
                <a:spcPts val="600"/>
              </a:spcAft>
              <a:buFont typeface="Courier New" panose="02070309020205020404" pitchFamily="49" charset="0"/>
              <a:buChar char="o"/>
            </a:pPr>
            <a:r>
              <a:rPr lang="en-US" sz="2100" dirty="0">
                <a:solidFill>
                  <a:srgbClr val="009FD6"/>
                </a:solidFill>
              </a:rPr>
              <a:t>Jay F. Rosenberg </a:t>
            </a:r>
            <a:r>
              <a:rPr lang="en-US" sz="2100" dirty="0"/>
              <a:t>(</a:t>
            </a:r>
            <a:r>
              <a:rPr lang="en-US" sz="2100" i="1" dirty="0" err="1"/>
              <a:t>Philosophieren</a:t>
            </a:r>
            <a:r>
              <a:rPr lang="en-US" sz="2100" i="1" dirty="0"/>
              <a:t>. Ein </a:t>
            </a:r>
            <a:r>
              <a:rPr lang="en-US" sz="2100" i="1" dirty="0" err="1"/>
              <a:t>Handbuch</a:t>
            </a:r>
            <a:r>
              <a:rPr lang="en-US" sz="2100" i="1" dirty="0"/>
              <a:t> für </a:t>
            </a:r>
            <a:r>
              <a:rPr lang="en-US" sz="2100" i="1" dirty="0" err="1"/>
              <a:t>Anfänger</a:t>
            </a:r>
            <a:r>
              <a:rPr lang="en-US" sz="2100" dirty="0"/>
              <a:t>: 17f.): »Philosophie </a:t>
            </a:r>
            <a:r>
              <a:rPr lang="en-US" sz="2100" dirty="0" err="1"/>
              <a:t>stellt</a:t>
            </a:r>
            <a:r>
              <a:rPr lang="en-US" sz="2100" dirty="0"/>
              <a:t> man </a:t>
            </a:r>
            <a:r>
              <a:rPr lang="en-US" sz="2100" dirty="0" err="1"/>
              <a:t>sich</a:t>
            </a:r>
            <a:r>
              <a:rPr lang="en-US" sz="2100" dirty="0"/>
              <a:t> </a:t>
            </a:r>
            <a:r>
              <a:rPr lang="en-US" sz="2100" dirty="0" err="1"/>
              <a:t>vielleicht</a:t>
            </a:r>
            <a:r>
              <a:rPr lang="en-US" sz="2100" dirty="0"/>
              <a:t> am </a:t>
            </a:r>
            <a:r>
              <a:rPr lang="en-US" sz="2100" dirty="0" err="1"/>
              <a:t>besten</a:t>
            </a:r>
            <a:r>
              <a:rPr lang="en-US" sz="2100" dirty="0"/>
              <a:t> </a:t>
            </a:r>
            <a:r>
              <a:rPr lang="en-US" sz="2100" dirty="0" err="1"/>
              <a:t>als</a:t>
            </a:r>
            <a:r>
              <a:rPr lang="en-US" sz="2100" dirty="0"/>
              <a:t> </a:t>
            </a:r>
            <a:r>
              <a:rPr lang="en-US" sz="2100" dirty="0" err="1"/>
              <a:t>eine</a:t>
            </a:r>
            <a:r>
              <a:rPr lang="en-US" sz="2100" dirty="0"/>
              <a:t> </a:t>
            </a:r>
            <a:r>
              <a:rPr lang="en-US" sz="2100" dirty="0" err="1"/>
              <a:t>durch</a:t>
            </a:r>
            <a:r>
              <a:rPr lang="en-US" sz="2100" dirty="0"/>
              <a:t> </a:t>
            </a:r>
            <a:r>
              <a:rPr lang="en-US" sz="2100" dirty="0" err="1"/>
              <a:t>ihre</a:t>
            </a:r>
            <a:r>
              <a:rPr lang="en-US" sz="2100" dirty="0"/>
              <a:t> </a:t>
            </a:r>
            <a:r>
              <a:rPr lang="en-US" sz="2100" dirty="0" err="1"/>
              <a:t>Methode</a:t>
            </a:r>
            <a:r>
              <a:rPr lang="en-US" sz="2100" dirty="0"/>
              <a:t>, </a:t>
            </a:r>
            <a:r>
              <a:rPr lang="en-US" sz="2100" dirty="0" err="1"/>
              <a:t>weniger</a:t>
            </a:r>
            <a:r>
              <a:rPr lang="en-US" sz="2100" dirty="0"/>
              <a:t> </a:t>
            </a:r>
            <a:r>
              <a:rPr lang="en-US" sz="2100" dirty="0" err="1"/>
              <a:t>durch</a:t>
            </a:r>
            <a:r>
              <a:rPr lang="en-US" sz="2100" dirty="0"/>
              <a:t> </a:t>
            </a:r>
            <a:r>
              <a:rPr lang="en-US" sz="2100" dirty="0" err="1"/>
              <a:t>ihren</a:t>
            </a:r>
            <a:r>
              <a:rPr lang="en-US" sz="2100" dirty="0"/>
              <a:t> </a:t>
            </a:r>
            <a:r>
              <a:rPr lang="en-US" sz="2100" dirty="0" err="1"/>
              <a:t>Gegenstand</a:t>
            </a:r>
            <a:r>
              <a:rPr lang="en-US" sz="2100" dirty="0"/>
              <a:t> </a:t>
            </a:r>
            <a:r>
              <a:rPr lang="en-US" sz="2100" dirty="0" err="1"/>
              <a:t>bestimmte</a:t>
            </a:r>
            <a:r>
              <a:rPr lang="en-US" sz="2100" dirty="0"/>
              <a:t> </a:t>
            </a:r>
            <a:r>
              <a:rPr lang="en-US" sz="2100" dirty="0" err="1"/>
              <a:t>Disziplin</a:t>
            </a:r>
            <a:r>
              <a:rPr lang="en-US" sz="2100" dirty="0"/>
              <a:t> </a:t>
            </a:r>
            <a:r>
              <a:rPr lang="en-US" sz="2100" dirty="0" err="1"/>
              <a:t>vor</a:t>
            </a:r>
            <a:r>
              <a:rPr lang="en-US" sz="2100" dirty="0"/>
              <a:t>. […] </a:t>
            </a:r>
            <a:r>
              <a:rPr lang="en-US" sz="2100" dirty="0" err="1"/>
              <a:t>Eines</a:t>
            </a:r>
            <a:r>
              <a:rPr lang="en-US" sz="2100" dirty="0"/>
              <a:t> der </a:t>
            </a:r>
            <a:r>
              <a:rPr lang="en-US" sz="2100" dirty="0" err="1"/>
              <a:t>anfangs</a:t>
            </a:r>
            <a:r>
              <a:rPr lang="en-US" sz="2100" dirty="0"/>
              <a:t> </a:t>
            </a:r>
            <a:r>
              <a:rPr lang="en-US" sz="2100" dirty="0" err="1"/>
              <a:t>besonders</a:t>
            </a:r>
            <a:r>
              <a:rPr lang="en-US" sz="2100" dirty="0"/>
              <a:t> </a:t>
            </a:r>
            <a:r>
              <a:rPr lang="en-US" sz="2100" dirty="0" err="1"/>
              <a:t>auffallenden</a:t>
            </a:r>
            <a:r>
              <a:rPr lang="en-US" sz="2100" dirty="0"/>
              <a:t> </a:t>
            </a:r>
            <a:r>
              <a:rPr lang="en-US" sz="2100" dirty="0" err="1"/>
              <a:t>Charakteristika</a:t>
            </a:r>
            <a:r>
              <a:rPr lang="en-US" sz="2100" dirty="0"/>
              <a:t> von Philosophie </a:t>
            </a:r>
            <a:r>
              <a:rPr lang="en-US" sz="2100" dirty="0" err="1"/>
              <a:t>ist</a:t>
            </a:r>
            <a:r>
              <a:rPr lang="en-US" sz="2100" dirty="0"/>
              <a:t> </a:t>
            </a:r>
            <a:r>
              <a:rPr lang="en-US" sz="2100" dirty="0" err="1"/>
              <a:t>wirklich</a:t>
            </a:r>
            <a:r>
              <a:rPr lang="en-US" sz="2100" dirty="0"/>
              <a:t> die </a:t>
            </a:r>
            <a:r>
              <a:rPr lang="en-US" sz="2100" dirty="0" err="1"/>
              <a:t>Vielfalt</a:t>
            </a:r>
            <a:r>
              <a:rPr lang="en-US" sz="2100" dirty="0"/>
              <a:t> </a:t>
            </a:r>
            <a:r>
              <a:rPr lang="en-US" sz="2100" dirty="0" err="1"/>
              <a:t>verschiedener</a:t>
            </a:r>
            <a:r>
              <a:rPr lang="en-US" sz="2100" dirty="0"/>
              <a:t> </a:t>
            </a:r>
            <a:r>
              <a:rPr lang="en-US" sz="2100" dirty="0" err="1"/>
              <a:t>Philosoph</a:t>
            </a:r>
            <a:r>
              <a:rPr lang="en-US" sz="2100" i="1" dirty="0" err="1"/>
              <a:t>ien</a:t>
            </a:r>
            <a:r>
              <a:rPr lang="en-US" sz="2100" dirty="0"/>
              <a:t> </a:t>
            </a:r>
            <a:r>
              <a:rPr lang="en-US" sz="2100" dirty="0" err="1"/>
              <a:t>diverser</a:t>
            </a:r>
            <a:r>
              <a:rPr lang="en-US" sz="2100" dirty="0"/>
              <a:t> </a:t>
            </a:r>
            <a:r>
              <a:rPr lang="en-US" sz="2100" dirty="0" err="1"/>
              <a:t>anderer</a:t>
            </a:r>
            <a:r>
              <a:rPr lang="en-US" sz="2100" dirty="0"/>
              <a:t> </a:t>
            </a:r>
            <a:r>
              <a:rPr lang="en-US" sz="2100" dirty="0" err="1"/>
              <a:t>Disziplinen</a:t>
            </a:r>
            <a:r>
              <a:rPr lang="en-US" sz="2100" dirty="0"/>
              <a:t> [</a:t>
            </a:r>
            <a:r>
              <a:rPr lang="en-US" sz="2100" dirty="0" err="1"/>
              <a:t>Ethik</a:t>
            </a:r>
            <a:r>
              <a:rPr lang="en-US" sz="2100" dirty="0"/>
              <a:t>, </a:t>
            </a:r>
            <a:r>
              <a:rPr lang="en-US" sz="2100" dirty="0" err="1"/>
              <a:t>politische</a:t>
            </a:r>
            <a:r>
              <a:rPr lang="en-US" sz="2100" dirty="0"/>
              <a:t> </a:t>
            </a:r>
            <a:r>
              <a:rPr lang="en-US" sz="2100" dirty="0" err="1"/>
              <a:t>Philsophie</a:t>
            </a:r>
            <a:r>
              <a:rPr lang="en-US" sz="2100" dirty="0"/>
              <a:t>, </a:t>
            </a:r>
            <a:r>
              <a:rPr lang="en-US" sz="2100" dirty="0" err="1"/>
              <a:t>Wissenschaftstheorie</a:t>
            </a:r>
            <a:r>
              <a:rPr lang="en-US" sz="2100" dirty="0"/>
              <a:t> </a:t>
            </a:r>
            <a:r>
              <a:rPr lang="en-US" sz="2100" dirty="0" err="1"/>
              <a:t>usw</a:t>
            </a:r>
            <a:r>
              <a:rPr lang="en-US" sz="2100" dirty="0"/>
              <a:t>.]. Auf </a:t>
            </a:r>
            <a:r>
              <a:rPr lang="en-US" sz="2100" dirty="0" err="1"/>
              <a:t>diese</a:t>
            </a:r>
            <a:r>
              <a:rPr lang="en-US" sz="2100" dirty="0"/>
              <a:t> Weise </a:t>
            </a:r>
            <a:r>
              <a:rPr lang="en-US" sz="2100" dirty="0" err="1"/>
              <a:t>erhält</a:t>
            </a:r>
            <a:r>
              <a:rPr lang="en-US" sz="2100" dirty="0"/>
              <a:t> Philosophie den </a:t>
            </a:r>
            <a:r>
              <a:rPr lang="en-US" sz="2100" dirty="0" err="1"/>
              <a:t>Charakter</a:t>
            </a:r>
            <a:r>
              <a:rPr lang="en-US" sz="2100" dirty="0"/>
              <a:t> </a:t>
            </a:r>
            <a:r>
              <a:rPr lang="en-US" sz="2100" dirty="0" err="1"/>
              <a:t>einer</a:t>
            </a:r>
            <a:r>
              <a:rPr lang="en-US" sz="2100" dirty="0"/>
              <a:t> Art </a:t>
            </a:r>
            <a:r>
              <a:rPr lang="en-US" sz="2100" dirty="0" err="1"/>
              <a:t>Disziplien</a:t>
            </a:r>
            <a:r>
              <a:rPr lang="en-US" sz="2100" dirty="0"/>
              <a:t> ›</a:t>
            </a:r>
            <a:r>
              <a:rPr lang="en-US" sz="2100" dirty="0" err="1"/>
              <a:t>zweiter</a:t>
            </a:r>
            <a:r>
              <a:rPr lang="en-US" sz="2100" dirty="0"/>
              <a:t> </a:t>
            </a:r>
            <a:r>
              <a:rPr lang="en-US" sz="2100" dirty="0" err="1"/>
              <a:t>Ordnung</a:t>
            </a:r>
            <a:r>
              <a:rPr lang="en-US" sz="2100" dirty="0"/>
              <a:t>‹, </a:t>
            </a:r>
            <a:r>
              <a:rPr lang="en-US" sz="2100" dirty="0" err="1"/>
              <a:t>deren</a:t>
            </a:r>
            <a:r>
              <a:rPr lang="en-US" sz="2100" dirty="0"/>
              <a:t> </a:t>
            </a:r>
            <a:r>
              <a:rPr lang="en-US" sz="2100" dirty="0" err="1"/>
              <a:t>Forschungsgegenstand</a:t>
            </a:r>
            <a:r>
              <a:rPr lang="en-US" sz="2100" dirty="0"/>
              <a:t> die </a:t>
            </a:r>
            <a:r>
              <a:rPr lang="en-US" sz="2100" dirty="0" err="1"/>
              <a:t>Tätigkeiten</a:t>
            </a:r>
            <a:r>
              <a:rPr lang="en-US" sz="2100" dirty="0"/>
              <a:t> ›</a:t>
            </a:r>
            <a:r>
              <a:rPr lang="en-US" sz="2100" dirty="0" err="1"/>
              <a:t>erster</a:t>
            </a:r>
            <a:r>
              <a:rPr lang="en-US" sz="2100" dirty="0"/>
              <a:t> </a:t>
            </a:r>
            <a:r>
              <a:rPr lang="en-US" sz="2100" dirty="0" err="1"/>
              <a:t>Ordnung</a:t>
            </a:r>
            <a:r>
              <a:rPr lang="en-US" sz="2100" dirty="0"/>
              <a:t>‹ </a:t>
            </a:r>
            <a:r>
              <a:rPr lang="en-US" sz="2100" dirty="0" err="1"/>
              <a:t>sind</a:t>
            </a:r>
            <a:r>
              <a:rPr lang="en-US" sz="2100" dirty="0"/>
              <a:t>: die des </a:t>
            </a:r>
            <a:r>
              <a:rPr lang="en-US" sz="2100" dirty="0" err="1"/>
              <a:t>Wissenschaftlers</a:t>
            </a:r>
            <a:r>
              <a:rPr lang="en-US" sz="2100" dirty="0"/>
              <a:t>, </a:t>
            </a:r>
            <a:r>
              <a:rPr lang="en-US" sz="2100" dirty="0" err="1"/>
              <a:t>Künstlers</a:t>
            </a:r>
            <a:r>
              <a:rPr lang="en-US" sz="2100" dirty="0"/>
              <a:t> […].« 	</a:t>
            </a:r>
          </a:p>
          <a:p>
            <a:pPr marL="342900" lvl="1" indent="-342900">
              <a:lnSpc>
                <a:spcPct val="100000"/>
              </a:lnSpc>
              <a:spcBef>
                <a:spcPts val="0"/>
              </a:spcBef>
              <a:spcAft>
                <a:spcPts val="600"/>
              </a:spcAft>
              <a:buFont typeface="Courier New" panose="02070309020205020404" pitchFamily="49" charset="0"/>
              <a:buChar char="o"/>
            </a:pPr>
            <a:r>
              <a:rPr lang="en-US" sz="2100" dirty="0" err="1"/>
              <a:t>Beispiel</a:t>
            </a:r>
            <a:r>
              <a:rPr lang="en-US" sz="2100" dirty="0"/>
              <a:t> </a:t>
            </a:r>
            <a:r>
              <a:rPr lang="en-US" sz="2100" dirty="0" err="1"/>
              <a:t>aus</a:t>
            </a:r>
            <a:r>
              <a:rPr lang="en-US" sz="2100" dirty="0"/>
              <a:t> dem </a:t>
            </a:r>
            <a:r>
              <a:rPr lang="en-US" sz="2100" dirty="0" err="1"/>
              <a:t>Wikipediaartikel</a:t>
            </a:r>
            <a:r>
              <a:rPr lang="en-US" sz="2100" dirty="0"/>
              <a:t> »Philosophie«: </a:t>
            </a:r>
            <a:r>
              <a:rPr lang="de-DE" sz="2100" dirty="0"/>
              <a:t>Biologie untersucht die Welt des Lebendigen, sie kann aber weder dessen Wesen bestimmen, ob Organismen getötet werden dürfen oder welche Rechte und Pflichten das menschliche Leben beinhaltet.</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4</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1. Philosophie</a:t>
            </a:r>
          </a:p>
        </p:txBody>
      </p:sp>
    </p:spTree>
    <p:extLst>
      <p:ext uri="{BB962C8B-B14F-4D97-AF65-F5344CB8AC3E}">
        <p14:creationId xmlns:p14="http://schemas.microsoft.com/office/powerpoint/2010/main" val="310543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1.2 Ethik</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199" y="1646239"/>
            <a:ext cx="10629123" cy="4351338"/>
          </a:xfrm>
        </p:spPr>
        <p:txBody>
          <a:bodyPr>
            <a:noAutofit/>
          </a:bodyPr>
          <a:lstStyle/>
          <a:p>
            <a:pPr marL="342900" lvl="1" indent="-342900">
              <a:lnSpc>
                <a:spcPct val="100000"/>
              </a:lnSpc>
              <a:spcBef>
                <a:spcPts val="0"/>
              </a:spcBef>
              <a:spcAft>
                <a:spcPts val="600"/>
              </a:spcAft>
              <a:buFont typeface="Courier New" panose="02070309020205020404" pitchFamily="49" charset="0"/>
              <a:buChar char="o"/>
            </a:pPr>
            <a:r>
              <a:rPr lang="de-DE" sz="2200" dirty="0">
                <a:effectLst/>
                <a:ea typeface="Calibri" panose="020F0502020204030204" pitchFamily="34" charset="0"/>
              </a:rPr>
              <a:t>Ethik ist zuerst eine (üblicherweise akademische) </a:t>
            </a:r>
            <a:r>
              <a:rPr lang="de-DE" sz="2200" dirty="0">
                <a:solidFill>
                  <a:srgbClr val="009FD6"/>
                </a:solidFill>
                <a:effectLst/>
                <a:ea typeface="Calibri" panose="020F0502020204030204" pitchFamily="34" charset="0"/>
              </a:rPr>
              <a:t>philosophische Disziplin </a:t>
            </a:r>
            <a:r>
              <a:rPr lang="de-DE" sz="2200" dirty="0">
                <a:effectLst/>
                <a:ea typeface="Calibri" panose="020F0502020204030204" pitchFamily="34" charset="0"/>
              </a:rPr>
              <a:t>neben anderen philosophischen Disziplinen wie etwa die Metaphysik, die Logik und Sprachphilosophie, die politische und Rechtsphilosophie, philosophische Anthropologie, Ästhetik und viele weitere.</a:t>
            </a:r>
          </a:p>
          <a:p>
            <a:pPr marL="342900" lvl="1" indent="-342900">
              <a:lnSpc>
                <a:spcPct val="100000"/>
              </a:lnSpc>
              <a:spcBef>
                <a:spcPts val="0"/>
              </a:spcBef>
              <a:spcAft>
                <a:spcPts val="600"/>
              </a:spcAft>
              <a:buFont typeface="Courier New" panose="02070309020205020404" pitchFamily="49" charset="0"/>
              <a:buChar char="o"/>
            </a:pPr>
            <a:r>
              <a:rPr lang="de-DE" sz="2200" dirty="0">
                <a:effectLst/>
                <a:ea typeface="Calibri" panose="020F0502020204030204" pitchFamily="34" charset="0"/>
              </a:rPr>
              <a:t>Ethik wird hauptsächlich, wenn nicht sogar ausschließlich, </a:t>
            </a:r>
            <a:r>
              <a:rPr lang="de-DE" sz="2200" dirty="0">
                <a:solidFill>
                  <a:srgbClr val="009FD6"/>
                </a:solidFill>
                <a:effectLst/>
                <a:ea typeface="Calibri" panose="020F0502020204030204" pitchFamily="34" charset="0"/>
              </a:rPr>
              <a:t>von Menschen betrieben </a:t>
            </a:r>
            <a:r>
              <a:rPr lang="de-DE" sz="2200" dirty="0">
                <a:effectLst/>
                <a:ea typeface="Calibri" panose="020F0502020204030204" pitchFamily="34" charset="0"/>
              </a:rPr>
              <a:t>und betrifft menschliche Angelegenheiten: Ethik hat die menschlichen Sitten, Bräuche und Gewohnheiten, das gute Leben und die Kriterien guten und schlechten Handelns, allgemein das, was wir unter </a:t>
            </a:r>
            <a:r>
              <a:rPr lang="de-DE" sz="2200" dirty="0">
                <a:solidFill>
                  <a:srgbClr val="009FD6"/>
                </a:solidFill>
                <a:effectLst/>
                <a:ea typeface="Calibri" panose="020F0502020204030204" pitchFamily="34" charset="0"/>
              </a:rPr>
              <a:t>Moral</a:t>
            </a:r>
            <a:r>
              <a:rPr lang="de-DE" sz="2200" dirty="0">
                <a:effectLst/>
                <a:ea typeface="Calibri" panose="020F0502020204030204" pitchFamily="34" charset="0"/>
              </a:rPr>
              <a:t> verstehen, zum Gegenstand </a:t>
            </a:r>
            <a:endParaRPr lang="de-DE" sz="2200" dirty="0">
              <a:ea typeface="Calibri" panose="020F0502020204030204" pitchFamily="34" charset="0"/>
            </a:endParaRPr>
          </a:p>
          <a:p>
            <a:pPr marL="342900" lvl="1" indent="-342900">
              <a:lnSpc>
                <a:spcPct val="100000"/>
              </a:lnSpc>
              <a:spcBef>
                <a:spcPts val="0"/>
              </a:spcBef>
              <a:spcAft>
                <a:spcPts val="600"/>
              </a:spcAft>
              <a:buFont typeface="Courier New" panose="02070309020205020404" pitchFamily="49" charset="0"/>
              <a:buChar char="o"/>
            </a:pPr>
            <a:r>
              <a:rPr lang="de-DE" sz="2200" dirty="0">
                <a:effectLst/>
                <a:ea typeface="Calibri" panose="020F0502020204030204" pitchFamily="34" charset="0"/>
              </a:rPr>
              <a:t>Dieses tradierte Verständnis von </a:t>
            </a:r>
            <a:r>
              <a:rPr lang="de-DE" sz="2200" cap="small" dirty="0">
                <a:solidFill>
                  <a:srgbClr val="009FD6"/>
                </a:solidFill>
                <a:effectLst/>
                <a:ea typeface="Calibri" panose="020F0502020204030204" pitchFamily="34" charset="0"/>
              </a:rPr>
              <a:t>Ethik als systematische Auseinandersetzung von Menschen mit Moral</a:t>
            </a:r>
            <a:r>
              <a:rPr lang="de-DE" sz="2200" dirty="0">
                <a:effectLst/>
                <a:ea typeface="Calibri" panose="020F0502020204030204" pitchFamily="34" charset="0"/>
              </a:rPr>
              <a:t> lässt sich bis auf Aristoteles zurückführen. Es ist implizit oder explizit in den meisten ethischen Ansätzen bis in die Gegenwart enthalten.</a:t>
            </a:r>
            <a:r>
              <a:rPr lang="de-DE" sz="2200" dirty="0">
                <a:effectLst/>
              </a:rPr>
              <a:t> </a:t>
            </a:r>
            <a:r>
              <a:rPr lang="de-DE" sz="2200" dirty="0">
                <a:effectLst/>
                <a:ea typeface="Calibri" panose="020F0502020204030204" pitchFamily="34" charset="0"/>
                <a:cs typeface="Calibri" panose="020F0502020204030204" pitchFamily="34" charset="0"/>
              </a:rPr>
              <a:t>Wenn es auch nicht mit Aristoteles‘ eigener Ethik, die eine Tugendethik ist, verwechselt werden darf. </a:t>
            </a:r>
            <a:endParaRPr lang="de-DE" sz="2200" dirty="0">
              <a:effectLst/>
              <a:ea typeface="Calibri" panose="020F0502020204030204" pitchFamily="34" charset="0"/>
              <a:cs typeface="Times New Roman" panose="02020603050405020304" pitchFamily="18" charset="0"/>
            </a:endParaRP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5</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1. Philosophie</a:t>
            </a:r>
          </a:p>
        </p:txBody>
      </p:sp>
    </p:spTree>
    <p:extLst>
      <p:ext uri="{BB962C8B-B14F-4D97-AF65-F5344CB8AC3E}">
        <p14:creationId xmlns:p14="http://schemas.microsoft.com/office/powerpoint/2010/main" val="98055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1.2 Ethik</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285750" indent="-285750">
              <a:lnSpc>
                <a:spcPct val="100000"/>
              </a:lnSpc>
              <a:spcBef>
                <a:spcPts val="0"/>
              </a:spcBef>
              <a:spcAft>
                <a:spcPts val="600"/>
              </a:spcAft>
              <a:buFont typeface="Courier New" panose="02070309020205020404" pitchFamily="49" charset="0"/>
              <a:buChar char="o"/>
            </a:pPr>
            <a:r>
              <a:rPr lang="de-DE" sz="2000" dirty="0"/>
              <a:t>Überall wo Menschen sind, gibt es Werte – Menschen sind in ihrem Handeln wertende Wesen.</a:t>
            </a:r>
          </a:p>
          <a:p>
            <a:pPr marL="285750" indent="-285750">
              <a:lnSpc>
                <a:spcPct val="100000"/>
              </a:lnSpc>
              <a:spcBef>
                <a:spcPts val="0"/>
              </a:spcBef>
              <a:spcAft>
                <a:spcPts val="600"/>
              </a:spcAft>
              <a:buFont typeface="Courier New" panose="02070309020205020404" pitchFamily="49" charset="0"/>
              <a:buChar char="o"/>
            </a:pPr>
            <a:r>
              <a:rPr lang="de-DE" sz="2000" dirty="0"/>
              <a:t>Die Ethik fragt danach, was das gute Leben ist, wie Menschen miteinander umgehen und welche Werte in ihrer Interaktion eine Rolle spielen sollten.</a:t>
            </a:r>
          </a:p>
          <a:p>
            <a:pPr marL="285750" indent="-285750">
              <a:lnSpc>
                <a:spcPct val="100000"/>
              </a:lnSpc>
              <a:spcBef>
                <a:spcPts val="0"/>
              </a:spcBef>
              <a:spcAft>
                <a:spcPts val="600"/>
              </a:spcAft>
              <a:buFont typeface="Courier New" panose="02070309020205020404" pitchFamily="49" charset="0"/>
              <a:buChar char="o"/>
            </a:pPr>
            <a:r>
              <a:rPr lang="de-DE" sz="2000" dirty="0"/>
              <a:t>Handlungen sind moralisch nie neutral, ebenso wenig die Produkte menschlichen Handelns (etwa Technik). </a:t>
            </a:r>
          </a:p>
          <a:p>
            <a:pPr marL="285750" indent="-285750">
              <a:lnSpc>
                <a:spcPct val="100000"/>
              </a:lnSpc>
              <a:spcBef>
                <a:spcPts val="0"/>
              </a:spcBef>
              <a:spcAft>
                <a:spcPts val="600"/>
              </a:spcAft>
              <a:buFont typeface="Courier New" panose="02070309020205020404" pitchFamily="49" charset="0"/>
              <a:buChar char="o"/>
            </a:pPr>
            <a:r>
              <a:rPr lang="de-DE" sz="2000" dirty="0"/>
              <a:t>Im globalen Norden gibt es </a:t>
            </a:r>
            <a:r>
              <a:rPr lang="de-DE" sz="2000" dirty="0">
                <a:solidFill>
                  <a:srgbClr val="009FD6"/>
                </a:solidFill>
              </a:rPr>
              <a:t>drei große Ethiktraditionen: </a:t>
            </a:r>
          </a:p>
          <a:p>
            <a:pPr marL="914400" lvl="1" indent="-457200">
              <a:lnSpc>
                <a:spcPct val="100000"/>
              </a:lnSpc>
              <a:spcBef>
                <a:spcPts val="0"/>
              </a:spcBef>
              <a:spcAft>
                <a:spcPts val="600"/>
              </a:spcAft>
              <a:buFont typeface="Wingdings" panose="05000000000000000000" pitchFamily="2" charset="2"/>
              <a:buChar char="§"/>
            </a:pPr>
            <a:r>
              <a:rPr lang="de-DE" sz="2000" cap="small" dirty="0">
                <a:solidFill>
                  <a:srgbClr val="009FD6"/>
                </a:solidFill>
              </a:rPr>
              <a:t>Tugendethik</a:t>
            </a:r>
            <a:r>
              <a:rPr lang="de-DE" sz="2000" dirty="0">
                <a:solidFill>
                  <a:srgbClr val="009FD6"/>
                </a:solidFill>
              </a:rPr>
              <a:t>: </a:t>
            </a:r>
            <a:r>
              <a:rPr lang="de-DE" sz="2000" dirty="0"/>
              <a:t>Der moralische Wert einer Handlung wird über den Charakter einer Person ermittelt – Aristoteles.</a:t>
            </a:r>
          </a:p>
          <a:p>
            <a:pPr marL="914400" lvl="1" indent="-457200">
              <a:lnSpc>
                <a:spcPct val="100000"/>
              </a:lnSpc>
              <a:spcBef>
                <a:spcPts val="0"/>
              </a:spcBef>
              <a:spcAft>
                <a:spcPts val="600"/>
              </a:spcAft>
              <a:buFont typeface="Wingdings" panose="05000000000000000000" pitchFamily="2" charset="2"/>
              <a:buChar char="§"/>
            </a:pPr>
            <a:r>
              <a:rPr lang="de-DE" sz="2000" cap="small" dirty="0">
                <a:solidFill>
                  <a:srgbClr val="009FD6"/>
                </a:solidFill>
              </a:rPr>
              <a:t>Deontologische Ethik</a:t>
            </a:r>
            <a:r>
              <a:rPr lang="de-DE" sz="2000" dirty="0">
                <a:solidFill>
                  <a:srgbClr val="009FD6"/>
                </a:solidFill>
              </a:rPr>
              <a:t> </a:t>
            </a:r>
            <a:r>
              <a:rPr lang="de-DE" sz="2000" dirty="0"/>
              <a:t>(griech. </a:t>
            </a:r>
            <a:r>
              <a:rPr lang="de-DE" sz="2000" dirty="0" err="1"/>
              <a:t>deon</a:t>
            </a:r>
            <a:r>
              <a:rPr lang="de-DE" sz="2000" dirty="0"/>
              <a:t>, das Gesollte, die Pflicht): Der moralische Wert einer Handlung wird über die Intention der Handelnden ermittelt – Immanuel Kant.</a:t>
            </a:r>
          </a:p>
          <a:p>
            <a:pPr marL="914400" lvl="1" indent="-457200">
              <a:lnSpc>
                <a:spcPct val="100000"/>
              </a:lnSpc>
              <a:spcBef>
                <a:spcPts val="0"/>
              </a:spcBef>
              <a:spcAft>
                <a:spcPts val="600"/>
              </a:spcAft>
              <a:buFont typeface="Wingdings" panose="05000000000000000000" pitchFamily="2" charset="2"/>
              <a:buChar char="§"/>
            </a:pPr>
            <a:r>
              <a:rPr lang="de-DE" sz="2000" cap="small" dirty="0">
                <a:solidFill>
                  <a:srgbClr val="009FD6"/>
                </a:solidFill>
              </a:rPr>
              <a:t>Konsequentialismus</a:t>
            </a:r>
            <a:r>
              <a:rPr lang="de-DE" sz="2000" dirty="0">
                <a:solidFill>
                  <a:srgbClr val="009FD6"/>
                </a:solidFill>
              </a:rPr>
              <a:t>: </a:t>
            </a:r>
            <a:r>
              <a:rPr lang="de-DE" sz="2000" dirty="0"/>
              <a:t>Der moralische Wert einer Handlung wird über die Konsequenzen der Handlung ermittelt; Utilitarismus (lat. </a:t>
            </a:r>
            <a:r>
              <a:rPr lang="de-DE" sz="2000" dirty="0" err="1"/>
              <a:t>utilitas</a:t>
            </a:r>
            <a:r>
              <a:rPr lang="de-DE" sz="2000" dirty="0"/>
              <a:t>, der Nutzen) – Jeremy Bentham. 	 </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6</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1. Philosophie</a:t>
            </a:r>
          </a:p>
        </p:txBody>
      </p:sp>
    </p:spTree>
    <p:extLst>
      <p:ext uri="{BB962C8B-B14F-4D97-AF65-F5344CB8AC3E}">
        <p14:creationId xmlns:p14="http://schemas.microsoft.com/office/powerpoint/2010/main" val="387461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1.2 Ethik</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7</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1. Philosophie</a:t>
            </a:r>
          </a:p>
        </p:txBody>
      </p:sp>
      <p:sp>
        <p:nvSpPr>
          <p:cNvPr id="10" name="Inhaltsplatzhalter 11">
            <a:extLst>
              <a:ext uri="{FF2B5EF4-FFF2-40B4-BE49-F238E27FC236}">
                <a16:creationId xmlns:a16="http://schemas.microsoft.com/office/drawing/2014/main" id="{573A6A0C-F216-584C-499B-39F5BBFC8B77}"/>
              </a:ext>
            </a:extLst>
          </p:cNvPr>
          <p:cNvSpPr>
            <a:spLocks noGrp="1"/>
          </p:cNvSpPr>
          <p:nvPr>
            <p:ph idx="1"/>
          </p:nvPr>
        </p:nvSpPr>
        <p:spPr>
          <a:xfrm>
            <a:off x="838200" y="1646239"/>
            <a:ext cx="10515600" cy="4351338"/>
          </a:xfrm>
        </p:spPr>
        <p:txBody>
          <a:bodyPr>
            <a:noAutofit/>
          </a:bodyPr>
          <a:lstStyle/>
          <a:p>
            <a:pPr marL="0" indent="0">
              <a:lnSpc>
                <a:spcPct val="100000"/>
              </a:lnSpc>
              <a:spcBef>
                <a:spcPts val="0"/>
              </a:spcBef>
              <a:spcAft>
                <a:spcPts val="600"/>
              </a:spcAft>
              <a:buNone/>
            </a:pPr>
            <a:r>
              <a:rPr lang="de-DE" dirty="0"/>
              <a:t>Es gibt </a:t>
            </a:r>
            <a:r>
              <a:rPr lang="de-DE" cap="small" dirty="0">
                <a:solidFill>
                  <a:srgbClr val="009FD6"/>
                </a:solidFill>
              </a:rPr>
              <a:t>Bereichsethiken</a:t>
            </a:r>
            <a:r>
              <a:rPr lang="de-DE" dirty="0"/>
              <a:t> für… </a:t>
            </a:r>
          </a:p>
          <a:p>
            <a:pPr marL="457200" lvl="1" indent="0">
              <a:lnSpc>
                <a:spcPct val="100000"/>
              </a:lnSpc>
              <a:spcBef>
                <a:spcPts val="0"/>
              </a:spcBef>
              <a:spcAft>
                <a:spcPts val="600"/>
              </a:spcAft>
              <a:buNone/>
            </a:pPr>
            <a:r>
              <a:rPr lang="de-DE" sz="2600" dirty="0">
                <a:solidFill>
                  <a:srgbClr val="009FD6"/>
                </a:solidFill>
              </a:rPr>
              <a:t>a) </a:t>
            </a:r>
            <a:r>
              <a:rPr lang="de-DE" sz="2600" dirty="0"/>
              <a:t>	den Umgang mit nicht-menschlichen Wesen, bspw. mit Tieren 	(Tierethik) sowie mit Pflanzen (Pflanzenethik), der Umwelt 	(Umweltethik), der Technik (Technikethik) oder Robotern 	(Roboterethik). </a:t>
            </a:r>
          </a:p>
          <a:p>
            <a:pPr marL="457200" lvl="1" indent="0">
              <a:lnSpc>
                <a:spcPct val="100000"/>
              </a:lnSpc>
              <a:spcBef>
                <a:spcPts val="0"/>
              </a:spcBef>
              <a:spcAft>
                <a:spcPts val="600"/>
              </a:spcAft>
              <a:buNone/>
            </a:pPr>
            <a:r>
              <a:rPr lang="de-DE" sz="2600" dirty="0">
                <a:solidFill>
                  <a:srgbClr val="009FD6"/>
                </a:solidFill>
              </a:rPr>
              <a:t>b) </a:t>
            </a:r>
            <a:r>
              <a:rPr lang="de-DE" sz="2600" dirty="0">
                <a:solidFill>
                  <a:srgbClr val="0070C0"/>
                </a:solidFill>
              </a:rPr>
              <a:t>	</a:t>
            </a:r>
            <a:r>
              <a:rPr lang="de-DE" sz="2600" dirty="0"/>
              <a:t>spezifische Bereiche des menschlichen Lebens, etwa in der Medizin 	(Medizinethik), in der Pflege (Care-Ethik) oder in der internationalen 	Politik (z.B. Ethik des Krieges, Ethik humanitärer Interventionen).  </a:t>
            </a:r>
          </a:p>
        </p:txBody>
      </p:sp>
    </p:spTree>
    <p:extLst>
      <p:ext uri="{BB962C8B-B14F-4D97-AF65-F5344CB8AC3E}">
        <p14:creationId xmlns:p14="http://schemas.microsoft.com/office/powerpoint/2010/main" val="107919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2. Feminismus</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rmAutofit/>
          </a:bodyPr>
          <a:lstStyle/>
          <a:p>
            <a:pPr marL="514800" indent="-514800">
              <a:buNone/>
            </a:pPr>
            <a:r>
              <a:rPr lang="de-DE" dirty="0">
                <a:solidFill>
                  <a:srgbClr val="009FD6"/>
                </a:solidFill>
              </a:rPr>
              <a:t>2.1</a:t>
            </a:r>
            <a:r>
              <a:rPr lang="de-DE" dirty="0">
                <a:solidFill>
                  <a:srgbClr val="9A002C"/>
                </a:solidFill>
              </a:rPr>
              <a:t> </a:t>
            </a:r>
            <a:r>
              <a:rPr lang="de-DE" sz="2800" dirty="0"/>
              <a:t>Minimaldefinition</a:t>
            </a:r>
            <a:endParaRPr lang="de-DE" dirty="0"/>
          </a:p>
          <a:p>
            <a:pPr marL="514800" indent="-514800">
              <a:buNone/>
            </a:pPr>
            <a:r>
              <a:rPr lang="de-DE" dirty="0">
                <a:solidFill>
                  <a:srgbClr val="009FD6"/>
                </a:solidFill>
              </a:rPr>
              <a:t>2.2</a:t>
            </a:r>
            <a:r>
              <a:rPr lang="de-DE" dirty="0">
                <a:solidFill>
                  <a:srgbClr val="9A002C"/>
                </a:solidFill>
              </a:rPr>
              <a:t>	</a:t>
            </a:r>
            <a:r>
              <a:rPr lang="de-DE" dirty="0"/>
              <a:t>Feministische Strömungen</a:t>
            </a:r>
          </a:p>
          <a:p>
            <a:pPr marL="514800" indent="-514800">
              <a:buNone/>
            </a:pPr>
            <a:r>
              <a:rPr lang="de-DE" dirty="0">
                <a:solidFill>
                  <a:srgbClr val="9A002C"/>
                </a:solidFill>
              </a:rPr>
              <a:t>	</a:t>
            </a:r>
          </a:p>
          <a:p>
            <a:pPr marL="514800" indent="-514800">
              <a:buNone/>
            </a:pPr>
            <a:endParaRPr lang="de-DE" dirty="0"/>
          </a:p>
          <a:p>
            <a:pPr marL="514800" indent="-514800">
              <a:buNone/>
            </a:pPr>
            <a:endParaRPr lang="de-DE" dirty="0">
              <a:solidFill>
                <a:srgbClr val="9A002C"/>
              </a:solidFill>
            </a:endParaRPr>
          </a:p>
          <a:p>
            <a:pPr marL="514800" indent="-514800">
              <a:buNone/>
            </a:pPr>
            <a:endParaRPr lang="de-DE" dirty="0">
              <a:solidFill>
                <a:srgbClr val="9A002C"/>
              </a:solidFill>
            </a:endParaRPr>
          </a:p>
          <a:p>
            <a:pPr marL="514800" indent="-514800">
              <a:buNone/>
            </a:pPr>
            <a:endParaRPr lang="de-DE" sz="2300" dirty="0">
              <a:solidFill>
                <a:srgbClr val="9A002C"/>
              </a:solidFill>
            </a:endParaRP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8</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86259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6F7D8A7-729B-41AB-98A1-6206698BA7C3}"/>
              </a:ext>
            </a:extLst>
          </p:cNvPr>
          <p:cNvSpPr>
            <a:spLocks noGrp="1"/>
          </p:cNvSpPr>
          <p:nvPr>
            <p:ph type="title"/>
          </p:nvPr>
        </p:nvSpPr>
        <p:spPr/>
        <p:txBody>
          <a:bodyPr>
            <a:normAutofit/>
          </a:bodyPr>
          <a:lstStyle/>
          <a:p>
            <a:r>
              <a:rPr lang="de-DE" sz="3000" b="1" cap="small" dirty="0">
                <a:solidFill>
                  <a:srgbClr val="009FD6"/>
                </a:solidFill>
              </a:rPr>
              <a:t>2.1 Minimaldefinition</a:t>
            </a:r>
          </a:p>
        </p:txBody>
      </p:sp>
      <p:sp>
        <p:nvSpPr>
          <p:cNvPr id="12" name="Inhaltsplatzhalter 11">
            <a:extLst>
              <a:ext uri="{FF2B5EF4-FFF2-40B4-BE49-F238E27FC236}">
                <a16:creationId xmlns:a16="http://schemas.microsoft.com/office/drawing/2014/main" id="{372EC593-6DB9-4B54-8B3B-47C46B9CDBD8}"/>
              </a:ext>
            </a:extLst>
          </p:cNvPr>
          <p:cNvSpPr>
            <a:spLocks noGrp="1"/>
          </p:cNvSpPr>
          <p:nvPr>
            <p:ph idx="1"/>
          </p:nvPr>
        </p:nvSpPr>
        <p:spPr>
          <a:xfrm>
            <a:off x="838200" y="1646239"/>
            <a:ext cx="10515600" cy="4351338"/>
          </a:xfrm>
        </p:spPr>
        <p:txBody>
          <a:bodyPr>
            <a:noAutofit/>
          </a:bodyPr>
          <a:lstStyle/>
          <a:p>
            <a:pPr marL="457200" lvl="0" indent="-457200">
              <a:lnSpc>
                <a:spcPct val="100000"/>
              </a:lnSpc>
              <a:spcBef>
                <a:spcPts val="0"/>
              </a:spcBef>
              <a:spcAft>
                <a:spcPts val="600"/>
              </a:spcAft>
              <a:buFont typeface="Courier New" panose="02070309020205020404" pitchFamily="49" charset="0"/>
              <a:buChar char="o"/>
            </a:pPr>
            <a:r>
              <a:rPr lang="de-DE" dirty="0">
                <a:effectLst/>
                <a:ea typeface="Arial" panose="020B0604020202020204" pitchFamily="34" charset="0"/>
                <a:cs typeface="Cambria" panose="02040503050406030204" pitchFamily="18" charset="0"/>
              </a:rPr>
              <a:t>Alle Ansätze sind feministisch, die sich gegen </a:t>
            </a:r>
            <a:r>
              <a:rPr lang="de-DE" cap="small" dirty="0">
                <a:solidFill>
                  <a:srgbClr val="009FD6"/>
                </a:solidFill>
                <a:effectLst/>
                <a:ea typeface="Arial" panose="020B0604020202020204" pitchFamily="34" charset="0"/>
                <a:cs typeface="Cambria" panose="02040503050406030204" pitchFamily="18" charset="0"/>
              </a:rPr>
              <a:t>patriarchale, hetero- und </a:t>
            </a:r>
            <a:r>
              <a:rPr lang="de-DE" cap="small" dirty="0" err="1">
                <a:solidFill>
                  <a:srgbClr val="009FD6"/>
                </a:solidFill>
                <a:effectLst/>
                <a:ea typeface="Arial" panose="020B0604020202020204" pitchFamily="34" charset="0"/>
                <a:cs typeface="Cambria" panose="02040503050406030204" pitchFamily="18" charset="0"/>
              </a:rPr>
              <a:t>amatonormative</a:t>
            </a:r>
            <a:r>
              <a:rPr lang="de-DE" cap="small" dirty="0">
                <a:solidFill>
                  <a:srgbClr val="009FD6"/>
                </a:solidFill>
                <a:effectLst/>
                <a:ea typeface="Arial" panose="020B0604020202020204" pitchFamily="34" charset="0"/>
                <a:cs typeface="Cambria" panose="02040503050406030204" pitchFamily="18" charset="0"/>
              </a:rPr>
              <a:t> Strukturen</a:t>
            </a:r>
            <a:r>
              <a:rPr lang="de-DE" dirty="0">
                <a:solidFill>
                  <a:srgbClr val="009FD6"/>
                </a:solidFill>
                <a:effectLst/>
                <a:ea typeface="Arial" panose="020B0604020202020204" pitchFamily="34" charset="0"/>
                <a:cs typeface="Cambria" panose="02040503050406030204" pitchFamily="18" charset="0"/>
              </a:rPr>
              <a:t> </a:t>
            </a:r>
            <a:r>
              <a:rPr lang="de-DE" dirty="0">
                <a:effectLst/>
                <a:ea typeface="Arial" panose="020B0604020202020204" pitchFamily="34" charset="0"/>
                <a:cs typeface="Cambria" panose="02040503050406030204" pitchFamily="18" charset="0"/>
              </a:rPr>
              <a:t>richten. </a:t>
            </a:r>
          </a:p>
          <a:p>
            <a:pPr marL="457200" lvl="0" indent="-457200">
              <a:lnSpc>
                <a:spcPct val="100000"/>
              </a:lnSpc>
              <a:spcBef>
                <a:spcPts val="0"/>
              </a:spcBef>
              <a:spcAft>
                <a:spcPts val="600"/>
              </a:spcAft>
              <a:buFont typeface="Courier New" panose="02070309020205020404" pitchFamily="49" charset="0"/>
              <a:buChar char="o"/>
            </a:pPr>
            <a:r>
              <a:rPr lang="de-DE" dirty="0">
                <a:effectLst/>
                <a:ea typeface="Calibri" panose="020F0502020204030204" pitchFamily="34" charset="0"/>
              </a:rPr>
              <a:t>Das </a:t>
            </a:r>
            <a:r>
              <a:rPr lang="de-DE" cap="small" dirty="0">
                <a:solidFill>
                  <a:srgbClr val="009FD6"/>
                </a:solidFill>
                <a:effectLst/>
                <a:ea typeface="Calibri" panose="020F0502020204030204" pitchFamily="34" charset="0"/>
              </a:rPr>
              <a:t>Patriarchat</a:t>
            </a:r>
            <a:r>
              <a:rPr lang="de-DE" dirty="0">
                <a:effectLst/>
                <a:ea typeface="Calibri" panose="020F0502020204030204" pitchFamily="34" charset="0"/>
              </a:rPr>
              <a:t> (von </a:t>
            </a:r>
            <a:r>
              <a:rPr lang="de-DE" dirty="0" err="1">
                <a:effectLst/>
                <a:ea typeface="Calibri" panose="020F0502020204030204" pitchFamily="34" charset="0"/>
              </a:rPr>
              <a:t>altgr</a:t>
            </a:r>
            <a:r>
              <a:rPr lang="de-DE" dirty="0">
                <a:effectLst/>
                <a:ea typeface="Calibri" panose="020F0502020204030204" pitchFamily="34" charset="0"/>
              </a:rPr>
              <a:t>. </a:t>
            </a:r>
            <a:r>
              <a:rPr lang="de-DE" dirty="0" err="1">
                <a:effectLst/>
                <a:ea typeface="Calibri" panose="020F0502020204030204" pitchFamily="34" charset="0"/>
              </a:rPr>
              <a:t>patriarches</a:t>
            </a:r>
            <a:r>
              <a:rPr lang="de-DE" dirty="0">
                <a:effectLst/>
                <a:ea typeface="Calibri" panose="020F0502020204030204" pitchFamily="34" charset="0"/>
              </a:rPr>
              <a:t> für Erster unter den Vätern, Führer des Vaterlandes, Stammesführer) ist die ideologische Gesellschaftsform, vor deren Hintergrund sich der Humanismus entwickelt hat und bezeichnet in Kurzform ein von Männern* repräsentiertes und kontrolliertes Wert- und Herrschaftssystem. Nach wie vor ist das Patriarchat die global vorherrschende Weise der Organisation, Regulierung und Normierung gesellschaftlichen Zusammenlebens.</a:t>
            </a:r>
          </a:p>
        </p:txBody>
      </p:sp>
      <p:sp>
        <p:nvSpPr>
          <p:cNvPr id="3" name="Foliennummernplatzhalter 2">
            <a:extLst>
              <a:ext uri="{FF2B5EF4-FFF2-40B4-BE49-F238E27FC236}">
                <a16:creationId xmlns:a16="http://schemas.microsoft.com/office/drawing/2014/main" id="{93686EC5-AE9A-4D69-96F0-E0DFD27E332E}"/>
              </a:ext>
            </a:extLst>
          </p:cNvPr>
          <p:cNvSpPr>
            <a:spLocks noGrp="1"/>
          </p:cNvSpPr>
          <p:nvPr>
            <p:ph type="sldNum" sz="quarter" idx="12"/>
          </p:nvPr>
        </p:nvSpPr>
        <p:spPr/>
        <p:txBody>
          <a:bodyPr/>
          <a:lstStyle/>
          <a:p>
            <a:fld id="{F891BC96-023C-40CA-9D96-FD10E2C47EBC}" type="slidenum">
              <a:rPr lang="de-DE" smtClean="0"/>
              <a:t>9</a:t>
            </a:fld>
            <a:endParaRPr lang="de-DE"/>
          </a:p>
        </p:txBody>
      </p:sp>
      <p:cxnSp>
        <p:nvCxnSpPr>
          <p:cNvPr id="5" name="Gerader Verbinder 4">
            <a:extLst>
              <a:ext uri="{FF2B5EF4-FFF2-40B4-BE49-F238E27FC236}">
                <a16:creationId xmlns:a16="http://schemas.microsoft.com/office/drawing/2014/main" id="{1F1EBD1A-3B7C-47E4-93D9-11B045D59A69}"/>
              </a:ext>
            </a:extLst>
          </p:cNvPr>
          <p:cNvCxnSpPr>
            <a:cxnSpLocks/>
          </p:cNvCxnSpPr>
          <p:nvPr/>
        </p:nvCxnSpPr>
        <p:spPr>
          <a:xfrm>
            <a:off x="838200" y="6176963"/>
            <a:ext cx="10515600" cy="0"/>
          </a:xfrm>
          <a:prstGeom prst="line">
            <a:avLst/>
          </a:prstGeom>
          <a:ln>
            <a:solidFill>
              <a:srgbClr val="009FD6"/>
            </a:solidFill>
          </a:ln>
        </p:spPr>
        <p:style>
          <a:lnRef idx="1">
            <a:schemeClr val="accent2"/>
          </a:lnRef>
          <a:fillRef idx="0">
            <a:schemeClr val="accent2"/>
          </a:fillRef>
          <a:effectRef idx="0">
            <a:schemeClr val="accent2"/>
          </a:effectRef>
          <a:fontRef idx="minor">
            <a:schemeClr val="tx1"/>
          </a:fontRef>
        </p:style>
      </p:cxnSp>
      <p:sp>
        <p:nvSpPr>
          <p:cNvPr id="2" name="Textfeld 1">
            <a:extLst>
              <a:ext uri="{FF2B5EF4-FFF2-40B4-BE49-F238E27FC236}">
                <a16:creationId xmlns:a16="http://schemas.microsoft.com/office/drawing/2014/main" id="{0AE63181-02FD-441A-94C7-8435A88D98C2}"/>
              </a:ext>
            </a:extLst>
          </p:cNvPr>
          <p:cNvSpPr txBox="1"/>
          <p:nvPr/>
        </p:nvSpPr>
        <p:spPr>
          <a:xfrm>
            <a:off x="965200" y="6356350"/>
            <a:ext cx="9084733" cy="369332"/>
          </a:xfrm>
          <a:prstGeom prst="rect">
            <a:avLst/>
          </a:prstGeom>
          <a:noFill/>
        </p:spPr>
        <p:txBody>
          <a:bodyPr wrap="square" rtlCol="0">
            <a:spAutoFit/>
          </a:bodyPr>
          <a:lstStyle/>
          <a:p>
            <a:r>
              <a:rPr lang="de-DE" cap="small" dirty="0">
                <a:solidFill>
                  <a:srgbClr val="009FD6"/>
                </a:solidFill>
              </a:rPr>
              <a:t>2. Feminismus</a:t>
            </a:r>
          </a:p>
        </p:txBody>
      </p:sp>
    </p:spTree>
    <p:extLst>
      <p:ext uri="{BB962C8B-B14F-4D97-AF65-F5344CB8AC3E}">
        <p14:creationId xmlns:p14="http://schemas.microsoft.com/office/powerpoint/2010/main" val="4606200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3217</Words>
  <Application>Microsoft Office PowerPoint</Application>
  <PresentationFormat>Breitbild</PresentationFormat>
  <Paragraphs>259</Paragraphs>
  <Slides>31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Arial</vt:lpstr>
      <vt:lpstr>Calibri</vt:lpstr>
      <vt:lpstr>Calibri Light</vt:lpstr>
      <vt:lpstr>Courier New</vt:lpstr>
      <vt:lpstr>Wingdings</vt:lpstr>
      <vt:lpstr>Office</vt:lpstr>
      <vt:lpstr>PowerPoint-Präsentation</vt:lpstr>
      <vt:lpstr>Agenda</vt:lpstr>
      <vt:lpstr>1. Philosophie</vt:lpstr>
      <vt:lpstr>1.1 Philosophie</vt:lpstr>
      <vt:lpstr>1.2 Ethik</vt:lpstr>
      <vt:lpstr>1.2 Ethik</vt:lpstr>
      <vt:lpstr>1.2 Ethik</vt:lpstr>
      <vt:lpstr>2. Feminismus</vt:lpstr>
      <vt:lpstr>2.1 Minimaldefinition</vt:lpstr>
      <vt:lpstr>2.1 Minimaldefinition</vt:lpstr>
      <vt:lpstr>2.2 Feministische Strömungen</vt:lpstr>
      <vt:lpstr>2.2 Feministische Strömungen</vt:lpstr>
      <vt:lpstr>3. Technik</vt:lpstr>
      <vt:lpstr>3.1 Technik im weiten und engen Sinn</vt:lpstr>
      <vt:lpstr>3.2 Technik und Digitalisierung – Beispiele</vt:lpstr>
      <vt:lpstr>3.3 Künstliche Intelligenz</vt:lpstr>
      <vt:lpstr>3.3 Künstliche Intelligenz</vt:lpstr>
      <vt:lpstr>3.3 Künstliche Intelligenz</vt:lpstr>
      <vt:lpstr>3.4 Roboter</vt:lpstr>
      <vt:lpstr>4. Feministische Technikphilosophie</vt:lpstr>
      <vt:lpstr>4.1 Cyborgfeminismus</vt:lpstr>
      <vt:lpstr>4.1 Cyborgfeminismus</vt:lpstr>
      <vt:lpstr>4.1 Cyborgfeminismus</vt:lpstr>
      <vt:lpstr>4.2 Technofeminismus</vt:lpstr>
      <vt:lpstr>4.2 Technofeminismus</vt:lpstr>
      <vt:lpstr>4.2 Technofeminismus</vt:lpstr>
      <vt:lpstr>4.3 Xenofeminismus</vt:lpstr>
      <vt:lpstr>4.3 Xenofeminismus</vt:lpstr>
      <vt:lpstr>4.4 Netzfeminismus &amp; Glitch Feminismus</vt:lpstr>
      <vt:lpstr>4.5 Fazit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Janina Loh</dc:creator>
  <cp:lastModifiedBy>Janina Loh</cp:lastModifiedBy>
  <cp:revision>137</cp:revision>
  <dcterms:created xsi:type="dcterms:W3CDTF">2021-11-01T15:21:10Z</dcterms:created>
  <dcterms:modified xsi:type="dcterms:W3CDTF">2023-10-31T13:21:56Z</dcterms:modified>
</cp:coreProperties>
</file>